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Lst>
  <p:notesMasterIdLst>
    <p:notesMasterId r:id="rId54"/>
  </p:notesMasterIdLst>
  <p:handoutMasterIdLst>
    <p:handoutMasterId r:id="rId55"/>
  </p:handoutMasterIdLst>
  <p:sldIdLst>
    <p:sldId id="840" r:id="rId24"/>
    <p:sldId id="822" r:id="rId25"/>
    <p:sldId id="820" r:id="rId26"/>
    <p:sldId id="795" r:id="rId27"/>
    <p:sldId id="774" r:id="rId28"/>
    <p:sldId id="836" r:id="rId29"/>
    <p:sldId id="788" r:id="rId30"/>
    <p:sldId id="787" r:id="rId31"/>
    <p:sldId id="776" r:id="rId32"/>
    <p:sldId id="778" r:id="rId33"/>
    <p:sldId id="785" r:id="rId34"/>
    <p:sldId id="790" r:id="rId35"/>
    <p:sldId id="786" r:id="rId36"/>
    <p:sldId id="791" r:id="rId37"/>
    <p:sldId id="789" r:id="rId38"/>
    <p:sldId id="793" r:id="rId39"/>
    <p:sldId id="827" r:id="rId40"/>
    <p:sldId id="832" r:id="rId41"/>
    <p:sldId id="833" r:id="rId42"/>
    <p:sldId id="834" r:id="rId43"/>
    <p:sldId id="835" r:id="rId44"/>
    <p:sldId id="816" r:id="rId45"/>
    <p:sldId id="838" r:id="rId46"/>
    <p:sldId id="839" r:id="rId47"/>
    <p:sldId id="818" r:id="rId48"/>
    <p:sldId id="823" r:id="rId49"/>
    <p:sldId id="824" r:id="rId50"/>
    <p:sldId id="784" r:id="rId51"/>
    <p:sldId id="841" r:id="rId52"/>
    <p:sldId id="829" r:id="rId53"/>
  </p:sldIdLst>
  <p:sldSz cx="12190413" cy="6859588"/>
  <p:notesSz cx="6805613" cy="9944100"/>
  <p:custDataLst>
    <p:tags r:id="rId56"/>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148"/>
    <a:srgbClr val="138289"/>
    <a:srgbClr val="00A6AA"/>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86796" autoAdjust="0"/>
  </p:normalViewPr>
  <p:slideViewPr>
    <p:cSldViewPr snapToGrid="0" snapToObjects="1" showGuides="1">
      <p:cViewPr>
        <p:scale>
          <a:sx n="92" d="100"/>
          <a:sy n="92" d="100"/>
        </p:scale>
        <p:origin x="221" y="53"/>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01-11-2018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01-11-2018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24</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dirty="0" smtClean="0"/>
              <a:t>To kvindelige deltagere</a:t>
            </a:r>
            <a:r>
              <a:rPr lang="da-DK" baseline="0" dirty="0" smtClean="0"/>
              <a:t> fra SDU på det første INSEAD hold </a:t>
            </a:r>
            <a:r>
              <a:rPr lang="en-US" sz="1200" b="1" kern="1200" dirty="0" err="1" smtClean="0">
                <a:solidFill>
                  <a:schemeClr val="tx1"/>
                </a:solidFill>
                <a:effectLst/>
                <a:latin typeface="+mn-lt"/>
                <a:ea typeface="+mn-ea"/>
                <a:cs typeface="+mn-cs"/>
              </a:rPr>
              <a:t>Grith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Lykke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og</a:t>
            </a:r>
            <a:r>
              <a:rPr lang="da-DK"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Natalia Lundquist</a:t>
            </a:r>
            <a:endParaRPr lang="da-DK" sz="1200" b="1" kern="1200" dirty="0" smtClean="0">
              <a:solidFill>
                <a:schemeClr val="tx1"/>
              </a:solidFill>
              <a:effectLst/>
              <a:latin typeface="+mn-lt"/>
              <a:ea typeface="+mn-ea"/>
              <a:cs typeface="+mn-cs"/>
            </a:endParaRPr>
          </a:p>
          <a:p>
            <a:endParaRPr lang="da-DK" baseline="0" dirty="0" smtClean="0"/>
          </a:p>
          <a:p>
            <a:r>
              <a:rPr lang="en-US" sz="1200" kern="1200" dirty="0" smtClean="0">
                <a:solidFill>
                  <a:schemeClr val="tx1"/>
                </a:solidFill>
                <a:effectLst/>
                <a:latin typeface="+mn-lt"/>
                <a:ea typeface="+mn-ea"/>
                <a:cs typeface="+mn-cs"/>
              </a:rPr>
              <a:t> </a:t>
            </a:r>
            <a:r>
              <a:rPr lang="da-DK" dirty="0" err="1" smtClean="0">
                <a:solidFill>
                  <a:schemeClr val="tx2">
                    <a:lumMod val="50000"/>
                  </a:schemeClr>
                </a:solidFill>
              </a:rPr>
              <a:t>Making</a:t>
            </a:r>
            <a:r>
              <a:rPr lang="da-DK" dirty="0" smtClean="0">
                <a:solidFill>
                  <a:schemeClr val="tx2">
                    <a:lumMod val="50000"/>
                  </a:schemeClr>
                </a:solidFill>
              </a:rPr>
              <a:t> Innovation </a:t>
            </a:r>
            <a:r>
              <a:rPr lang="da-DK" dirty="0" err="1" smtClean="0">
                <a:solidFill>
                  <a:schemeClr val="tx2">
                    <a:lumMod val="50000"/>
                  </a:schemeClr>
                </a:solidFill>
              </a:rPr>
              <a:t>Happen</a:t>
            </a:r>
            <a:r>
              <a:rPr lang="da-DK" dirty="0" smtClean="0">
                <a:solidFill>
                  <a:schemeClr val="tx2">
                    <a:lumMod val="50000"/>
                  </a:schemeClr>
                </a:solidFill>
              </a:rPr>
              <a:t> er Innovationsfondens </a:t>
            </a:r>
            <a:r>
              <a:rPr lang="da-DK" dirty="0" err="1" smtClean="0">
                <a:solidFill>
                  <a:schemeClr val="tx2">
                    <a:lumMod val="50000"/>
                  </a:schemeClr>
                </a:solidFill>
              </a:rPr>
              <a:t>high</a:t>
            </a:r>
            <a:r>
              <a:rPr lang="da-DK" dirty="0" smtClean="0">
                <a:solidFill>
                  <a:schemeClr val="tx2">
                    <a:lumMod val="50000"/>
                  </a:schemeClr>
                </a:solidFill>
              </a:rPr>
              <a:t> </a:t>
            </a:r>
            <a:r>
              <a:rPr lang="da-DK" dirty="0" err="1" smtClean="0">
                <a:solidFill>
                  <a:schemeClr val="tx2">
                    <a:lumMod val="50000"/>
                  </a:schemeClr>
                </a:solidFill>
              </a:rPr>
              <a:t>level</a:t>
            </a:r>
            <a:r>
              <a:rPr lang="da-DK" dirty="0" smtClean="0">
                <a:solidFill>
                  <a:schemeClr val="tx2">
                    <a:lumMod val="50000"/>
                  </a:schemeClr>
                </a:solidFill>
              </a:rPr>
              <a:t> projektlederuddannelse, som udbydes sammen med INSEAD i Frankrig.</a:t>
            </a:r>
          </a:p>
          <a:p>
            <a:endParaRPr lang="da-DK" sz="1000" dirty="0" smtClean="0">
              <a:solidFill>
                <a:schemeClr val="tx2">
                  <a:lumMod val="50000"/>
                </a:schemeClr>
              </a:solidFill>
            </a:endParaRPr>
          </a:p>
          <a:p>
            <a:r>
              <a:rPr lang="da-DK" dirty="0" smtClean="0">
                <a:solidFill>
                  <a:schemeClr val="tx2">
                    <a:lumMod val="50000"/>
                  </a:schemeClr>
                </a:solidFill>
              </a:rPr>
              <a:t>INSEAD business </a:t>
            </a:r>
            <a:r>
              <a:rPr lang="da-DK" dirty="0" err="1" smtClean="0">
                <a:solidFill>
                  <a:schemeClr val="tx2">
                    <a:lumMod val="50000"/>
                  </a:schemeClr>
                </a:solidFill>
              </a:rPr>
              <a:t>school</a:t>
            </a:r>
            <a:r>
              <a:rPr lang="da-DK" dirty="0" smtClean="0">
                <a:solidFill>
                  <a:schemeClr val="tx2">
                    <a:lumMod val="50000"/>
                  </a:schemeClr>
                </a:solidFill>
              </a:rPr>
              <a:t> ligger top 3 på verdensplan inden for </a:t>
            </a:r>
            <a:r>
              <a:rPr lang="da-DK" dirty="0" err="1" smtClean="0">
                <a:solidFill>
                  <a:schemeClr val="tx2">
                    <a:lumMod val="50000"/>
                  </a:schemeClr>
                </a:solidFill>
              </a:rPr>
              <a:t>executive</a:t>
            </a:r>
            <a:r>
              <a:rPr lang="da-DK" dirty="0" smtClean="0">
                <a:solidFill>
                  <a:schemeClr val="tx2">
                    <a:lumMod val="50000"/>
                  </a:schemeClr>
                </a:solidFill>
              </a:rPr>
              <a:t> lederuddannelse og </a:t>
            </a:r>
            <a:r>
              <a:rPr lang="da-DK" dirty="0" err="1" smtClean="0">
                <a:solidFill>
                  <a:schemeClr val="tx2">
                    <a:lumMod val="50000"/>
                  </a:schemeClr>
                </a:solidFill>
              </a:rPr>
              <a:t>INSEADs</a:t>
            </a:r>
            <a:r>
              <a:rPr lang="da-DK" dirty="0" smtClean="0">
                <a:solidFill>
                  <a:schemeClr val="tx2">
                    <a:lumMod val="50000"/>
                  </a:schemeClr>
                </a:solidFill>
              </a:rPr>
              <a:t> </a:t>
            </a:r>
            <a:r>
              <a:rPr lang="da-DK" dirty="0" err="1" smtClean="0">
                <a:solidFill>
                  <a:schemeClr val="tx2">
                    <a:lumMod val="50000"/>
                  </a:schemeClr>
                </a:solidFill>
              </a:rPr>
              <a:t>faculty</a:t>
            </a:r>
            <a:r>
              <a:rPr lang="da-DK" dirty="0" smtClean="0">
                <a:solidFill>
                  <a:schemeClr val="tx2">
                    <a:lumMod val="50000"/>
                  </a:schemeClr>
                </a:solidFill>
              </a:rPr>
              <a:t> er i absolut verdensklasse.</a:t>
            </a:r>
          </a:p>
          <a:p>
            <a:endParaRPr lang="da-DK" sz="1200" kern="120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dirty="0" err="1" smtClean="0">
                <a:solidFill>
                  <a:schemeClr val="tx2">
                    <a:lumMod val="50000"/>
                  </a:schemeClr>
                </a:solidFill>
              </a:rPr>
              <a:t>Making</a:t>
            </a:r>
            <a:r>
              <a:rPr lang="da-DK" dirty="0" smtClean="0">
                <a:solidFill>
                  <a:schemeClr val="tx2">
                    <a:lumMod val="50000"/>
                  </a:schemeClr>
                </a:solidFill>
              </a:rPr>
              <a:t> Innovation </a:t>
            </a:r>
            <a:r>
              <a:rPr lang="da-DK" dirty="0" err="1" smtClean="0">
                <a:solidFill>
                  <a:schemeClr val="tx2">
                    <a:lumMod val="50000"/>
                  </a:schemeClr>
                </a:solidFill>
              </a:rPr>
              <a:t>Happen</a:t>
            </a:r>
            <a:r>
              <a:rPr lang="da-DK" dirty="0" smtClean="0">
                <a:solidFill>
                  <a:schemeClr val="tx2">
                    <a:lumMod val="50000"/>
                  </a:schemeClr>
                </a:solidFill>
              </a:rPr>
              <a:t> giver fondens projektledere et vigtigt kompetenceløft inden for Personal </a:t>
            </a:r>
            <a:r>
              <a:rPr lang="da-DK" dirty="0" err="1" smtClean="0">
                <a:solidFill>
                  <a:schemeClr val="tx2">
                    <a:lumMod val="50000"/>
                  </a:schemeClr>
                </a:solidFill>
              </a:rPr>
              <a:t>Leadership</a:t>
            </a:r>
            <a:r>
              <a:rPr lang="da-DK" dirty="0" smtClean="0">
                <a:solidFill>
                  <a:schemeClr val="tx2">
                    <a:lumMod val="50000"/>
                  </a:schemeClr>
                </a:solidFill>
              </a:rPr>
              <a:t>, </a:t>
            </a:r>
            <a:r>
              <a:rPr lang="da-DK" dirty="0" err="1" smtClean="0">
                <a:solidFill>
                  <a:schemeClr val="tx2">
                    <a:lumMod val="50000"/>
                  </a:schemeClr>
                </a:solidFill>
              </a:rPr>
              <a:t>Enhanced</a:t>
            </a:r>
            <a:r>
              <a:rPr lang="da-DK" dirty="0" smtClean="0">
                <a:solidFill>
                  <a:schemeClr val="tx2">
                    <a:lumMod val="50000"/>
                  </a:schemeClr>
                </a:solidFill>
              </a:rPr>
              <a:t> Project </a:t>
            </a:r>
            <a:r>
              <a:rPr lang="da-DK" dirty="0" err="1" smtClean="0">
                <a:solidFill>
                  <a:schemeClr val="tx2">
                    <a:lumMod val="50000"/>
                  </a:schemeClr>
                </a:solidFill>
              </a:rPr>
              <a:t>Leadership</a:t>
            </a:r>
            <a:r>
              <a:rPr lang="da-DK" dirty="0" smtClean="0">
                <a:solidFill>
                  <a:schemeClr val="tx2">
                    <a:lumMod val="50000"/>
                  </a:schemeClr>
                </a:solidFill>
              </a:rPr>
              <a:t> </a:t>
            </a:r>
            <a:r>
              <a:rPr lang="da-DK" dirty="0" err="1" smtClean="0">
                <a:solidFill>
                  <a:schemeClr val="tx2">
                    <a:lumMod val="50000"/>
                  </a:schemeClr>
                </a:solidFill>
              </a:rPr>
              <a:t>Skills</a:t>
            </a:r>
            <a:r>
              <a:rPr lang="da-DK" dirty="0" smtClean="0">
                <a:solidFill>
                  <a:schemeClr val="tx2">
                    <a:lumMod val="50000"/>
                  </a:schemeClr>
                </a:solidFill>
              </a:rPr>
              <a:t> samt Business </a:t>
            </a:r>
            <a:r>
              <a:rPr lang="da-DK" dirty="0" err="1" smtClean="0">
                <a:solidFill>
                  <a:schemeClr val="tx2">
                    <a:lumMod val="50000"/>
                  </a:schemeClr>
                </a:solidFill>
              </a:rPr>
              <a:t>Understanding</a:t>
            </a:r>
            <a:r>
              <a:rPr lang="da-DK" dirty="0" smtClean="0">
                <a:solidFill>
                  <a:schemeClr val="tx2">
                    <a:lumMod val="50000"/>
                  </a:schemeClr>
                </a:solidFill>
              </a:rPr>
              <a:t>.</a:t>
            </a:r>
          </a:p>
          <a:p>
            <a:r>
              <a:rPr lang="da-DK" dirty="0" smtClean="0">
                <a:solidFill>
                  <a:schemeClr val="tx2">
                    <a:lumMod val="50000"/>
                  </a:schemeClr>
                </a:solidFill>
              </a:rPr>
              <a:t>Innovationsfonden betaler deltagelse og materialer samt begge ophold på INSEAD i Frankrig. Deltagerne betaler selv for allokeret tid samt transportudgifter.  </a:t>
            </a:r>
          </a:p>
          <a:p>
            <a:endParaRPr lang="da-DK" dirty="0" smtClean="0">
              <a:solidFill>
                <a:schemeClr val="tx2">
                  <a:lumMod val="50000"/>
                </a:schemeClr>
              </a:solidFill>
            </a:endParaRPr>
          </a:p>
          <a:p>
            <a:r>
              <a:rPr lang="da-DK" dirty="0" smtClean="0">
                <a:solidFill>
                  <a:schemeClr val="tx2">
                    <a:lumMod val="50000"/>
                  </a:schemeClr>
                </a:solidFill>
              </a:rPr>
              <a:t>Der gennemføres to programmer om året for 30-32 deltagere. Deltagerne udvælges blandt fondens projekter - Grand Solutions, store </a:t>
            </a:r>
            <a:r>
              <a:rPr lang="da-DK" dirty="0" err="1" smtClean="0">
                <a:solidFill>
                  <a:schemeClr val="tx2">
                    <a:lumMod val="50000"/>
                  </a:schemeClr>
                </a:solidFill>
              </a:rPr>
              <a:t>InnoBooster</a:t>
            </a:r>
            <a:r>
              <a:rPr lang="da-DK" dirty="0" smtClean="0">
                <a:solidFill>
                  <a:schemeClr val="tx2">
                    <a:lumMod val="50000"/>
                  </a:schemeClr>
                </a:solidFill>
              </a:rPr>
              <a:t>-projekter og internationale projekter. </a:t>
            </a:r>
          </a:p>
          <a:p>
            <a:endParaRPr lang="da-DK" dirty="0" smtClean="0">
              <a:solidFill>
                <a:schemeClr val="tx2">
                  <a:lumMod val="50000"/>
                </a:schemeClr>
              </a:solidFill>
            </a:endParaRPr>
          </a:p>
          <a:p>
            <a:r>
              <a:rPr lang="da-DK" dirty="0" smtClean="0">
                <a:solidFill>
                  <a:schemeClr val="tx2">
                    <a:lumMod val="50000"/>
                  </a:schemeClr>
                </a:solidFill>
              </a:rPr>
              <a:t>Deltagernes profiler er blandet fra hhv. universiteter, industri og start ups, hvilket understøtter deltagernes mulighed for at erfaringsdele og også lære af  hinanden. </a:t>
            </a:r>
          </a:p>
          <a:p>
            <a:endParaRPr lang="da-DK" sz="1200" kern="1200" dirty="0" smtClean="0">
              <a:solidFill>
                <a:schemeClr val="tx1"/>
              </a:solidFill>
              <a:effectLst/>
              <a:latin typeface="+mn-lt"/>
              <a:ea typeface="+mn-ea"/>
              <a:cs typeface="+mn-cs"/>
            </a:endParaRPr>
          </a:p>
          <a:p>
            <a:r>
              <a:rPr lang="da-DK" dirty="0" smtClean="0">
                <a:solidFill>
                  <a:schemeClr val="tx2">
                    <a:lumMod val="50000"/>
                  </a:schemeClr>
                </a:solidFill>
              </a:rPr>
              <a:t>Grand Solution projekter fra 2018 inviteres til at deltage af deres </a:t>
            </a:r>
            <a:r>
              <a:rPr lang="da-DK" dirty="0" err="1" smtClean="0">
                <a:solidFill>
                  <a:schemeClr val="tx2">
                    <a:lumMod val="50000"/>
                  </a:schemeClr>
                </a:solidFill>
              </a:rPr>
              <a:t>investment</a:t>
            </a:r>
            <a:r>
              <a:rPr lang="da-DK" dirty="0" smtClean="0">
                <a:solidFill>
                  <a:schemeClr val="tx2">
                    <a:lumMod val="50000"/>
                  </a:schemeClr>
                </a:solidFill>
              </a:rPr>
              <a:t> manager. Næste proces løber fra oktober til november, hvor deltagere til 1. program i 2019 udvælges. </a:t>
            </a:r>
          </a:p>
          <a:p>
            <a:endParaRPr lang="da-DK" dirty="0" smtClean="0">
              <a:solidFill>
                <a:schemeClr val="tx2">
                  <a:lumMod val="50000"/>
                </a:schemeClr>
              </a:solidFill>
            </a:endParaRPr>
          </a:p>
          <a:p>
            <a:r>
              <a:rPr lang="da-DK" dirty="0" smtClean="0">
                <a:solidFill>
                  <a:schemeClr val="tx2">
                    <a:lumMod val="50000"/>
                  </a:schemeClr>
                </a:solidFill>
              </a:rPr>
              <a:t>Deltagerne udvælges på baggrund af den værdi uddannelsen vil tilføre såvel projektet som den enkelte selv. Dette skal motiveres i en ansøgning til Innovationsfonden med frist 24. januar. </a:t>
            </a:r>
          </a:p>
          <a:p>
            <a:endParaRPr lang="da-DK" dirty="0" smtClean="0">
              <a:solidFill>
                <a:schemeClr val="tx2">
                  <a:lumMod val="50000"/>
                </a:schemeClr>
              </a:solidFill>
            </a:endParaRPr>
          </a:p>
          <a:p>
            <a:r>
              <a:rPr lang="da-DK" dirty="0" smtClean="0">
                <a:solidFill>
                  <a:schemeClr val="tx2">
                    <a:lumMod val="50000"/>
                  </a:schemeClr>
                </a:solidFill>
              </a:rPr>
              <a:t>Det er afgørende, at man kan deltage i alle moduler:</a:t>
            </a:r>
          </a:p>
          <a:p>
            <a:r>
              <a:rPr lang="da-DK" dirty="0" smtClean="0">
                <a:solidFill>
                  <a:schemeClr val="tx2">
                    <a:lumMod val="50000"/>
                  </a:schemeClr>
                </a:solidFill>
              </a:rPr>
              <a:t>Kick </a:t>
            </a:r>
            <a:r>
              <a:rPr lang="da-DK" dirty="0" err="1" smtClean="0">
                <a:solidFill>
                  <a:schemeClr val="tx2">
                    <a:lumMod val="50000"/>
                  </a:schemeClr>
                </a:solidFill>
              </a:rPr>
              <a:t>off</a:t>
            </a:r>
            <a:r>
              <a:rPr lang="da-DK" dirty="0" smtClean="0">
                <a:solidFill>
                  <a:schemeClr val="tx2">
                    <a:lumMod val="50000"/>
                  </a:schemeClr>
                </a:solidFill>
              </a:rPr>
              <a:t>, </a:t>
            </a:r>
            <a:r>
              <a:rPr lang="da-DK" dirty="0" err="1" smtClean="0">
                <a:solidFill>
                  <a:schemeClr val="tx2">
                    <a:lumMod val="50000"/>
                  </a:schemeClr>
                </a:solidFill>
              </a:rPr>
              <a:t>Kbh</a:t>
            </a:r>
            <a:r>
              <a:rPr lang="da-DK" dirty="0" smtClean="0">
                <a:solidFill>
                  <a:schemeClr val="tx2">
                    <a:lumMod val="50000"/>
                  </a:schemeClr>
                </a:solidFill>
              </a:rPr>
              <a:t> 		8. april 2019</a:t>
            </a:r>
          </a:p>
          <a:p>
            <a:r>
              <a:rPr lang="da-DK" dirty="0" smtClean="0">
                <a:solidFill>
                  <a:schemeClr val="tx2">
                    <a:lumMod val="50000"/>
                  </a:schemeClr>
                </a:solidFill>
              </a:rPr>
              <a:t>Modul 1, Frankrig		17.- 21. juni 2019</a:t>
            </a:r>
          </a:p>
          <a:p>
            <a:r>
              <a:rPr lang="da-DK" dirty="0" smtClean="0">
                <a:solidFill>
                  <a:schemeClr val="tx2">
                    <a:lumMod val="50000"/>
                  </a:schemeClr>
                </a:solidFill>
              </a:rPr>
              <a:t>Modul 2, Frankrig		7. - 10. oktober 2019</a:t>
            </a:r>
          </a:p>
          <a:p>
            <a:r>
              <a:rPr lang="da-DK" dirty="0" err="1" smtClean="0">
                <a:solidFill>
                  <a:schemeClr val="tx2">
                    <a:lumMod val="50000"/>
                  </a:schemeClr>
                </a:solidFill>
              </a:rPr>
              <a:t>Closing</a:t>
            </a:r>
            <a:r>
              <a:rPr lang="da-DK" dirty="0" smtClean="0">
                <a:solidFill>
                  <a:schemeClr val="tx2">
                    <a:lumMod val="50000"/>
                  </a:schemeClr>
                </a:solidFill>
              </a:rPr>
              <a:t>, </a:t>
            </a:r>
            <a:r>
              <a:rPr lang="da-DK" dirty="0" err="1" smtClean="0">
                <a:solidFill>
                  <a:schemeClr val="tx2">
                    <a:lumMod val="50000"/>
                  </a:schemeClr>
                </a:solidFill>
              </a:rPr>
              <a:t>Kbh</a:t>
            </a:r>
            <a:r>
              <a:rPr lang="da-DK" dirty="0" smtClean="0">
                <a:solidFill>
                  <a:schemeClr val="tx2">
                    <a:lumMod val="50000"/>
                  </a:schemeClr>
                </a:solidFill>
              </a:rPr>
              <a:t>		11. december 2019</a:t>
            </a:r>
          </a:p>
          <a:p>
            <a:endParaRPr lang="da-DK" dirty="0" smtClean="0">
              <a:solidFill>
                <a:schemeClr val="tx2">
                  <a:lumMod val="50000"/>
                </a:schemeClr>
              </a:solidFill>
            </a:endParaRPr>
          </a:p>
          <a:p>
            <a:r>
              <a:rPr lang="da-DK" dirty="0" smtClean="0">
                <a:solidFill>
                  <a:schemeClr val="tx2">
                    <a:lumMod val="50000"/>
                  </a:schemeClr>
                </a:solidFill>
              </a:rPr>
              <a:t>Der gives besked om optagelse medio februar 2019.</a:t>
            </a:r>
          </a:p>
          <a:p>
            <a:endParaRPr lang="da-DK"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Grith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Lykke</a:t>
            </a:r>
            <a:endParaRPr lang="da-DK" sz="1200" kern="120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University of Southern Denmark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DARE Therapeutics - developing a next generation treatment for wet AMD and DME</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Wet age-related macular degeneration and diabetic macular edema are leading causes of blindness and present with great unmet medical needs. We will address these needs by maturing a novel therapeutic antibody for pharmaceutical development. Objectives are to expand proof of concept from rodents to non-human primate and confirm positive differentiation to current standard of care, increasing the value of the project. Work packages are distributed between a contract research organization, a UK collaborator and the inventor team at University of Southern Denmark. The project will enable informed decision at the next value infliction point. Our preferred option is the development of an end-product in venture-capital based spin-out company.</a:t>
            </a:r>
            <a:endParaRPr lang="da-DK" sz="1200" kern="1200" dirty="0" smtClean="0">
              <a:solidFill>
                <a:schemeClr val="tx1"/>
              </a:solidFill>
              <a:effectLst/>
              <a:latin typeface="+mn-lt"/>
              <a:ea typeface="+mn-ea"/>
              <a:cs typeface="+mn-cs"/>
            </a:endParaRPr>
          </a:p>
          <a:p>
            <a:endParaRPr lang="da-DK" dirty="0" smtClean="0"/>
          </a:p>
          <a:p>
            <a:r>
              <a:rPr lang="en-US" sz="1200" b="1" kern="1200" dirty="0" smtClean="0">
                <a:solidFill>
                  <a:schemeClr val="tx1"/>
                </a:solidFill>
                <a:effectLst/>
                <a:latin typeface="+mn-lt"/>
                <a:ea typeface="+mn-ea"/>
                <a:cs typeface="+mn-cs"/>
              </a:rPr>
              <a:t>Natalia Lundquist</a:t>
            </a:r>
            <a:endParaRPr lang="da-DK"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TEK Innovation, University of Southern Denmark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Future Freezing Unit</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project goal is to develop a price-competitive robotic freezer for cryopreservation of biological samples. This in-</a:t>
            </a:r>
            <a:r>
              <a:rPr lang="en-US" sz="1200" kern="1200" dirty="0" err="1" smtClean="0">
                <a:solidFill>
                  <a:schemeClr val="tx1"/>
                </a:solidFill>
                <a:effectLst/>
                <a:latin typeface="+mn-lt"/>
                <a:ea typeface="+mn-ea"/>
                <a:cs typeface="+mn-cs"/>
              </a:rPr>
              <a:t>volves</a:t>
            </a:r>
            <a:r>
              <a:rPr lang="en-US" sz="1200" kern="1200" dirty="0" smtClean="0">
                <a:solidFill>
                  <a:schemeClr val="tx1"/>
                </a:solidFill>
                <a:effectLst/>
                <a:latin typeface="+mn-lt"/>
                <a:ea typeface="+mn-ea"/>
                <a:cs typeface="+mn-cs"/>
              </a:rPr>
              <a:t> development of: 1) robotic functionality for </a:t>
            </a:r>
            <a:r>
              <a:rPr lang="en-US" sz="1200" kern="1200" dirty="0" err="1" smtClean="0">
                <a:solidFill>
                  <a:schemeClr val="tx1"/>
                </a:solidFill>
                <a:effectLst/>
                <a:latin typeface="+mn-lt"/>
                <a:ea typeface="+mn-ea"/>
                <a:cs typeface="+mn-cs"/>
              </a:rPr>
              <a:t>manip-ulation</a:t>
            </a:r>
            <a:r>
              <a:rPr lang="en-US" sz="1200" kern="1200" dirty="0" smtClean="0">
                <a:solidFill>
                  <a:schemeClr val="tx1"/>
                </a:solidFill>
                <a:effectLst/>
                <a:latin typeface="+mn-lt"/>
                <a:ea typeface="+mn-ea"/>
                <a:cs typeface="+mn-cs"/>
              </a:rPr>
              <a:t> of storage boxes and tubes at -86C, 2) highly </a:t>
            </a:r>
            <a:r>
              <a:rPr lang="en-US" sz="1200" kern="1200" dirty="0" err="1" smtClean="0">
                <a:solidFill>
                  <a:schemeClr val="tx1"/>
                </a:solidFill>
                <a:effectLst/>
                <a:latin typeface="+mn-lt"/>
                <a:ea typeface="+mn-ea"/>
                <a:cs typeface="+mn-cs"/>
              </a:rPr>
              <a:t>reli</a:t>
            </a:r>
            <a:r>
              <a:rPr lang="en-US" sz="1200" kern="1200" dirty="0" smtClean="0">
                <a:solidFill>
                  <a:schemeClr val="tx1"/>
                </a:solidFill>
                <a:effectLst/>
                <a:latin typeface="+mn-lt"/>
                <a:ea typeface="+mn-ea"/>
                <a:cs typeface="+mn-cs"/>
              </a:rPr>
              <a:t>-able software for secure management of the individual bi-</a:t>
            </a:r>
            <a:r>
              <a:rPr lang="en-US" sz="1200" kern="1200" dirty="0" err="1" smtClean="0">
                <a:solidFill>
                  <a:schemeClr val="tx1"/>
                </a:solidFill>
                <a:effectLst/>
                <a:latin typeface="+mn-lt"/>
                <a:ea typeface="+mn-ea"/>
                <a:cs typeface="+mn-cs"/>
              </a:rPr>
              <a:t>ological</a:t>
            </a:r>
            <a:r>
              <a:rPr lang="en-US" sz="1200" kern="1200" dirty="0" smtClean="0">
                <a:solidFill>
                  <a:schemeClr val="tx1"/>
                </a:solidFill>
                <a:effectLst/>
                <a:latin typeface="+mn-lt"/>
                <a:ea typeface="+mn-ea"/>
                <a:cs typeface="+mn-cs"/>
              </a:rPr>
              <a:t> sample, 3) a privacy-preserving big data interface for scientific work, and 4) a modular climate zone for </a:t>
            </a:r>
            <a:r>
              <a:rPr lang="en-US" sz="1200" kern="1200" dirty="0" err="1" smtClean="0">
                <a:solidFill>
                  <a:schemeClr val="tx1"/>
                </a:solidFill>
                <a:effectLst/>
                <a:latin typeface="+mn-lt"/>
                <a:ea typeface="+mn-ea"/>
                <a:cs typeface="+mn-cs"/>
              </a:rPr>
              <a:t>opti-mizing</a:t>
            </a:r>
            <a:r>
              <a:rPr lang="en-US" sz="1200" kern="1200" dirty="0" smtClean="0">
                <a:solidFill>
                  <a:schemeClr val="tx1"/>
                </a:solidFill>
                <a:effectLst/>
                <a:latin typeface="+mn-lt"/>
                <a:ea typeface="+mn-ea"/>
                <a:cs typeface="+mn-cs"/>
              </a:rPr>
              <a:t> cryopreservation of therapeutic cells. By project end, we will be able to provide healthcare providers, bi-</a:t>
            </a:r>
            <a:r>
              <a:rPr lang="en-US" sz="1200" kern="1200" dirty="0" err="1" smtClean="0">
                <a:solidFill>
                  <a:schemeClr val="tx1"/>
                </a:solidFill>
                <a:effectLst/>
                <a:latin typeface="+mn-lt"/>
                <a:ea typeface="+mn-ea"/>
                <a:cs typeface="+mn-cs"/>
              </a:rPr>
              <a:t>obanks</a:t>
            </a:r>
            <a:r>
              <a:rPr lang="en-US" sz="1200" kern="1200" dirty="0" smtClean="0">
                <a:solidFill>
                  <a:schemeClr val="tx1"/>
                </a:solidFill>
                <a:effectLst/>
                <a:latin typeface="+mn-lt"/>
                <a:ea typeface="+mn-ea"/>
                <a:cs typeface="+mn-cs"/>
              </a:rPr>
              <a:t> and pharmaceutical companies with a secure, low cost and modular solution for optimal storage of biological samples.</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28</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r>
              <a:rPr lang="da-DK" sz="1200" b="1" i="0" kern="1200" cap="all" dirty="0" smtClean="0">
                <a:solidFill>
                  <a:schemeClr val="tx1"/>
                </a:solidFill>
                <a:effectLst/>
                <a:latin typeface="+mn-lt"/>
                <a:ea typeface="+mn-ea"/>
                <a:cs typeface="+mn-cs"/>
              </a:rPr>
              <a:t>INVESTERING KNÆKKER BLÅ FARVEKODE</a:t>
            </a:r>
          </a:p>
          <a:p>
            <a:r>
              <a:rPr lang="da-DK" sz="1200" b="1" i="0" kern="1200" cap="all" dirty="0" smtClean="0">
                <a:solidFill>
                  <a:schemeClr val="tx1"/>
                </a:solidFill>
                <a:effectLst/>
                <a:latin typeface="+mn-lt"/>
                <a:ea typeface="+mn-ea"/>
                <a:cs typeface="+mn-cs"/>
              </a:rPr>
              <a:t>FORSKERE HAR FUNDET NY METODE TIL AT FREMSTILLE HELT NATURLIGT BLÅT FARVESTOF - I FØRSTE OMGANG ER DET LYKKES FORSKERNE AT TILFØJE DEN NATURLIGE BLÅ FARVE I FLØDEIS.</a:t>
            </a:r>
          </a:p>
          <a:p>
            <a:r>
              <a:rPr lang="da-DK" sz="1200" b="0" i="0" kern="1200" dirty="0" smtClean="0">
                <a:solidFill>
                  <a:schemeClr val="tx1"/>
                </a:solidFill>
                <a:effectLst/>
                <a:latin typeface="+mn-lt"/>
                <a:ea typeface="+mn-ea"/>
                <a:cs typeface="+mn-cs"/>
              </a:rPr>
              <a:t>Teknologisk Institut har sammen med en række partnere udviklet en ny skånsom oprensningsmetode til ekstraktion af blå farve fra </a:t>
            </a:r>
            <a:r>
              <a:rPr lang="da-DK" sz="1200" b="0" i="0" kern="1200" dirty="0" err="1" smtClean="0">
                <a:solidFill>
                  <a:schemeClr val="tx1"/>
                </a:solidFill>
                <a:effectLst/>
                <a:latin typeface="+mn-lt"/>
                <a:ea typeface="+mn-ea"/>
                <a:cs typeface="+mn-cs"/>
              </a:rPr>
              <a:t>spirulina</a:t>
            </a:r>
            <a:r>
              <a:rPr lang="da-DK" sz="1200" b="0" i="0" kern="1200" dirty="0" smtClean="0">
                <a:solidFill>
                  <a:schemeClr val="tx1"/>
                </a:solidFill>
                <a:effectLst/>
                <a:latin typeface="+mn-lt"/>
                <a:ea typeface="+mn-ea"/>
                <a:cs typeface="+mn-cs"/>
              </a:rPr>
              <a:t>-alger. Produktet er testet i flødeis i samarbejde med Premier Is med et flot, naturligt blåt produkt som resultat.</a:t>
            </a:r>
          </a:p>
          <a:p>
            <a:r>
              <a:rPr lang="da-DK" sz="1200" b="1" i="0" kern="1200" cap="all" dirty="0" smtClean="0">
                <a:solidFill>
                  <a:schemeClr val="tx1"/>
                </a:solidFill>
                <a:effectLst/>
                <a:latin typeface="+mn-lt"/>
                <a:ea typeface="+mn-ea"/>
                <a:cs typeface="+mn-cs"/>
              </a:rPr>
              <a:t>EKSISTERENDE NATURLIG BLÅ FARVE GIVER KEDELIG OG GRÅ IS</a:t>
            </a:r>
          </a:p>
          <a:p>
            <a:r>
              <a:rPr lang="da-DK" sz="1200" b="0" i="0" kern="1200" dirty="0" smtClean="0">
                <a:solidFill>
                  <a:schemeClr val="tx1"/>
                </a:solidFill>
                <a:effectLst/>
                <a:latin typeface="+mn-lt"/>
                <a:ea typeface="+mn-ea"/>
                <a:cs typeface="+mn-cs"/>
              </a:rPr>
              <a:t>Naturens egne farver har sjældent de samme egenskaber som de syntetiske. Farvetonen ændres over tid ved påvirkning fra lys, varme eller pH-ændringer, og her er blå farve en særlig udfordring. Ved produktionen af is pumpes der store mængder luft ind i ismassen, hvilket får de nuværende kommercielle naturlige blå farver til at blive gråblå og kedelige.</a:t>
            </a:r>
          </a:p>
          <a:p>
            <a:r>
              <a:rPr lang="da-DK" sz="1200" b="0" i="0" kern="1200" dirty="0" smtClean="0">
                <a:solidFill>
                  <a:schemeClr val="tx1"/>
                </a:solidFill>
                <a:effectLst/>
                <a:latin typeface="+mn-lt"/>
                <a:ea typeface="+mn-ea"/>
                <a:cs typeface="+mn-cs"/>
              </a:rPr>
              <a:t>Premier Is, </a:t>
            </a:r>
            <a:r>
              <a:rPr lang="da-DK" sz="1200" b="0" i="0" kern="1200" dirty="0" err="1" smtClean="0">
                <a:solidFill>
                  <a:schemeClr val="tx1"/>
                </a:solidFill>
                <a:effectLst/>
                <a:latin typeface="+mn-lt"/>
                <a:ea typeface="+mn-ea"/>
                <a:cs typeface="+mn-cs"/>
              </a:rPr>
              <a:t>Caldic</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Ingredients</a:t>
            </a:r>
            <a:r>
              <a:rPr lang="da-DK" sz="1200" b="0" i="0" kern="1200" dirty="0" smtClean="0">
                <a:solidFill>
                  <a:schemeClr val="tx1"/>
                </a:solidFill>
                <a:effectLst/>
                <a:latin typeface="+mn-lt"/>
                <a:ea typeface="+mn-ea"/>
                <a:cs typeface="+mn-cs"/>
              </a:rPr>
              <a:t> Denmark, Institut for Kemi-, Bio- og Miljøteknologi (Syddansk Universitet) og Teknologisk Institut er derfor med investering fra Innovationsfonden gået sammen om at udvikle en metode til produktion af en stabil naturlig blå farve ud fra et blåt proteinkompleks (</a:t>
            </a:r>
            <a:r>
              <a:rPr lang="da-DK" sz="1200" b="0" i="0" kern="1200" dirty="0" err="1" smtClean="0">
                <a:solidFill>
                  <a:schemeClr val="tx1"/>
                </a:solidFill>
                <a:effectLst/>
                <a:latin typeface="+mn-lt"/>
                <a:ea typeface="+mn-ea"/>
                <a:cs typeface="+mn-cs"/>
              </a:rPr>
              <a:t>phycocyanin</a:t>
            </a:r>
            <a:r>
              <a:rPr lang="da-DK" sz="1200" b="0" i="0" kern="1200" dirty="0" smtClean="0">
                <a:solidFill>
                  <a:schemeClr val="tx1"/>
                </a:solidFill>
                <a:effectLst/>
                <a:latin typeface="+mn-lt"/>
                <a:ea typeface="+mn-ea"/>
                <a:cs typeface="+mn-cs"/>
              </a:rPr>
              <a:t>) fra </a:t>
            </a:r>
            <a:r>
              <a:rPr lang="da-DK" sz="1200" b="0" i="0" kern="1200" dirty="0" err="1" smtClean="0">
                <a:solidFill>
                  <a:schemeClr val="tx1"/>
                </a:solidFill>
                <a:effectLst/>
                <a:latin typeface="+mn-lt"/>
                <a:ea typeface="+mn-ea"/>
                <a:cs typeface="+mn-cs"/>
              </a:rPr>
              <a:t>spirulina</a:t>
            </a:r>
            <a:r>
              <a:rPr lang="da-DK" sz="1200" b="0" i="0" kern="1200" dirty="0" smtClean="0">
                <a:solidFill>
                  <a:schemeClr val="tx1"/>
                </a:solidFill>
                <a:effectLst/>
                <a:latin typeface="+mn-lt"/>
                <a:ea typeface="+mn-ea"/>
                <a:cs typeface="+mn-cs"/>
              </a:rPr>
              <a:t>-alger.</a:t>
            </a:r>
          </a:p>
          <a:p>
            <a:endParaRPr lang="da-DK" dirty="0" smtClean="0"/>
          </a:p>
          <a:p>
            <a:r>
              <a:rPr lang="da-DK" b="1" dirty="0" smtClean="0"/>
              <a:t>BILLEDE</a:t>
            </a:r>
            <a:r>
              <a:rPr lang="da-DK" b="1" baseline="0" dirty="0" smtClean="0"/>
              <a:t> ØVERST TIL HØJRE</a:t>
            </a:r>
          </a:p>
          <a:p>
            <a:r>
              <a:rPr lang="en-US" sz="1200" b="1" i="0" kern="1200" cap="all" dirty="0" smtClean="0">
                <a:solidFill>
                  <a:schemeClr val="tx1"/>
                </a:solidFill>
                <a:effectLst/>
                <a:latin typeface="+mn-lt"/>
                <a:ea typeface="+mn-ea"/>
                <a:cs typeface="+mn-cs"/>
              </a:rPr>
              <a:t>DARE THERAPEUTICS - DEVELOPING A NEXT GENERATION TREATMENT FOR WET AMD AND DME (14 </a:t>
            </a:r>
            <a:r>
              <a:rPr lang="en-US" sz="1200" b="1" i="0" kern="1200" cap="all" dirty="0" err="1" smtClean="0">
                <a:solidFill>
                  <a:schemeClr val="tx1"/>
                </a:solidFill>
                <a:effectLst/>
                <a:latin typeface="+mn-lt"/>
                <a:ea typeface="+mn-ea"/>
                <a:cs typeface="+mn-cs"/>
              </a:rPr>
              <a:t>millioner</a:t>
            </a:r>
            <a:r>
              <a:rPr lang="en-US" sz="1200" b="1" i="0" kern="1200" cap="all" dirty="0" smtClean="0">
                <a:solidFill>
                  <a:schemeClr val="tx1"/>
                </a:solidFill>
                <a:effectLst/>
                <a:latin typeface="+mn-lt"/>
                <a:ea typeface="+mn-ea"/>
                <a:cs typeface="+mn-cs"/>
              </a:rPr>
              <a:t> kr.</a:t>
            </a:r>
            <a:r>
              <a:rPr lang="en-US" sz="1200" b="1" i="0" kern="1200" cap="all" baseline="0" dirty="0" smtClean="0">
                <a:solidFill>
                  <a:schemeClr val="tx1"/>
                </a:solidFill>
                <a:effectLst/>
                <a:latin typeface="+mn-lt"/>
                <a:ea typeface="+mn-ea"/>
                <a:cs typeface="+mn-cs"/>
              </a:rPr>
              <a:t> Fra </a:t>
            </a:r>
            <a:r>
              <a:rPr lang="en-US" sz="1200" b="1" i="0" kern="1200" cap="all" baseline="0" dirty="0" err="1" smtClean="0">
                <a:solidFill>
                  <a:schemeClr val="tx1"/>
                </a:solidFill>
                <a:effectLst/>
                <a:latin typeface="+mn-lt"/>
                <a:ea typeface="+mn-ea"/>
                <a:cs typeface="+mn-cs"/>
              </a:rPr>
              <a:t>iNNOVATIONSFONDEN</a:t>
            </a:r>
            <a:r>
              <a:rPr lang="en-US" sz="1200" b="1" i="0" kern="1200" cap="all" baseline="0" dirty="0" smtClean="0">
                <a:solidFill>
                  <a:schemeClr val="tx1"/>
                </a:solidFill>
                <a:effectLst/>
                <a:latin typeface="+mn-lt"/>
                <a:ea typeface="+mn-ea"/>
                <a:cs typeface="+mn-cs"/>
              </a:rPr>
              <a:t>)</a:t>
            </a:r>
            <a:endParaRPr lang="en-US" dirty="0" smtClean="0"/>
          </a:p>
          <a:p>
            <a:endParaRPr lang="en-US" dirty="0" smtClean="0"/>
          </a:p>
          <a:p>
            <a:r>
              <a:rPr lang="en-US" dirty="0" smtClean="0"/>
              <a:t>DARE Therapeutics - Developing a next generation treatment for wet AMD and DME Biotech and Pharma Value Proposition We have identified a novel target; namely </a:t>
            </a:r>
            <a:r>
              <a:rPr lang="en-US" dirty="0" err="1" smtClean="0"/>
              <a:t>microfibrillar</a:t>
            </a:r>
            <a:r>
              <a:rPr lang="en-US" dirty="0" smtClean="0"/>
              <a:t>-associated protein 4 (MFAP4) and have produced and humanized a new antibody targeting MFAP4. The antibody is a candidate for stand-alone or combination therapeutics against conditions involving neovascularization, inflammation and fibrosis in the eye and therefore potentially targets vascular ophthalmic complications such as wet (advanced) age-related macular degeneration (AMD) and diabetic macular edema (DME), and especially targets the large patient group not responding to therapies offered today (anti-VEGF). Business Opportunity We believe that when the anti-MFAP4 therapy is successfully developed, a high market penetration among the non-respondent patient group would be expected. In this scenario, the estimated anti-MFAP4 therapy would benefit 4.25 million anti-VEGF non-responders with a global market size of approximately $860 million per year. Furthermore, having shown efficacy in the anti-VEGF non-responders, the anti-MFAP4 treatment might be able to challenge current first-line treatments due to the significant expected advantages, thus gaining a market share of the anti-VEGF respondent market. Technology Description Our target MFAP4 is fixed in the extracellular matrix and is permissive for integrin-dependent activation of inflammatory and vascular cells, causing inflammation and vascular growth. These observations suggested that anti-MFAP4 might reduce inflammation and neovascularization and have long half-life. MFAP4 is further associated to fibrotic deposition and is an inducer of fibrosis. These observations render MFAP4 an obvious target in wet AMD and DME, as these conditions are caused by pathological neovascularization in the eye and because integrin activation is a known inducer of neovascularization. Furthermore, inhibition of integrin signaling with blocking antibodies against integrin has been and is still under exploration for human administration in the eye. Current State We have just received 14 million DKK investment from Innovationsfonden for the late pre-clinical development phase; establishing </a:t>
            </a:r>
            <a:r>
              <a:rPr lang="en-US" dirty="0" err="1" smtClean="0"/>
              <a:t>Proofof</a:t>
            </a:r>
            <a:r>
              <a:rPr lang="en-US" dirty="0" smtClean="0"/>
              <a:t>-Concept in the gold standard </a:t>
            </a:r>
            <a:r>
              <a:rPr lang="en-US" dirty="0" err="1" smtClean="0"/>
              <a:t>Macaca</a:t>
            </a:r>
            <a:r>
              <a:rPr lang="en-US" dirty="0" smtClean="0"/>
              <a:t> model of wet AMD and differentiation-to-standard care by reduced pathological fibrosis and inflammation, less systemic side effects and reduced injection frequency. Prior to GMP production of our antibody and moving into clinical trials, we plan to incorporate DARE Therapeutics </a:t>
            </a:r>
            <a:r>
              <a:rPr lang="en-US" dirty="0" err="1" smtClean="0"/>
              <a:t>ApS</a:t>
            </a:r>
            <a:r>
              <a:rPr lang="en-US" dirty="0" smtClean="0"/>
              <a:t> and are seeking investment hereto. </a:t>
            </a:r>
          </a:p>
          <a:p>
            <a:endParaRPr lang="en-US" dirty="0" smtClean="0"/>
          </a:p>
          <a:p>
            <a:r>
              <a:rPr lang="en-US" dirty="0" smtClean="0"/>
              <a:t>The inventors Professor </a:t>
            </a:r>
            <a:r>
              <a:rPr lang="en-US" dirty="0" err="1" smtClean="0"/>
              <a:t>Uffe</a:t>
            </a:r>
            <a:r>
              <a:rPr lang="en-US" dirty="0" smtClean="0"/>
              <a:t> </a:t>
            </a:r>
            <a:r>
              <a:rPr lang="en-US" dirty="0" err="1" smtClean="0"/>
              <a:t>Holmskov</a:t>
            </a:r>
            <a:r>
              <a:rPr lang="en-US" dirty="0" smtClean="0"/>
              <a:t>, uholmskov@health.sdu.dk Associate Professor </a:t>
            </a:r>
            <a:r>
              <a:rPr lang="en-US" dirty="0" err="1" smtClean="0"/>
              <a:t>Grith</a:t>
            </a:r>
            <a:r>
              <a:rPr lang="en-US" dirty="0" smtClean="0"/>
              <a:t> L. </a:t>
            </a:r>
            <a:r>
              <a:rPr lang="en-US" dirty="0" err="1" smtClean="0"/>
              <a:t>Sørensen</a:t>
            </a:r>
            <a:r>
              <a:rPr lang="en-US" dirty="0" smtClean="0"/>
              <a:t>, glsorensen@health.sdu.dk Associate Professor Anders Schlosser, aschlosser@health.sdu.dk Institute of Molecular Medicine, University of Southern Denmark </a:t>
            </a:r>
            <a:endParaRPr lang="da-DK" baseline="0" dirty="0" smtClean="0"/>
          </a:p>
          <a:p>
            <a:endParaRPr lang="da-DK" dirty="0" smtClean="0"/>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NEDERST TIL VENSTRE</a:t>
            </a:r>
          </a:p>
          <a:p>
            <a:endParaRPr lang="da-DK" dirty="0" smtClean="0"/>
          </a:p>
          <a:p>
            <a:r>
              <a:rPr lang="da-DK" sz="1200" b="1" i="0" kern="1200" cap="all" dirty="0" smtClean="0">
                <a:solidFill>
                  <a:schemeClr val="tx1"/>
                </a:solidFill>
                <a:effectLst/>
                <a:latin typeface="+mn-lt"/>
                <a:ea typeface="+mn-ea"/>
                <a:cs typeface="+mn-cs"/>
              </a:rPr>
              <a:t>ROBOTTER HJÆLPER TIL I MARKEN</a:t>
            </a:r>
          </a:p>
          <a:p>
            <a:r>
              <a:rPr lang="da-DK" sz="1200" b="1" i="0" kern="1200" cap="all" dirty="0" smtClean="0">
                <a:solidFill>
                  <a:schemeClr val="tx1"/>
                </a:solidFill>
                <a:effectLst/>
                <a:latin typeface="+mn-lt"/>
                <a:ea typeface="+mn-ea"/>
                <a:cs typeface="+mn-cs"/>
              </a:rPr>
              <a:t>FØRERLØSE TRAKTORER ER BLEVET SÅ SIKRE, AT TRAKTORFØREREN ER BLEVET UDSKIFTET MED EN ROBOT.</a:t>
            </a:r>
          </a:p>
          <a:p>
            <a:r>
              <a:rPr lang="da-DK" sz="1200" b="0" i="0" kern="1200" dirty="0" err="1" smtClean="0">
                <a:solidFill>
                  <a:schemeClr val="tx1"/>
                </a:solidFill>
                <a:effectLst/>
                <a:latin typeface="+mn-lt"/>
                <a:ea typeface="+mn-ea"/>
                <a:cs typeface="+mn-cs"/>
              </a:rPr>
              <a:t>Robotti</a:t>
            </a:r>
            <a:r>
              <a:rPr lang="da-DK" sz="1200" b="0" i="0" kern="1200" dirty="0" smtClean="0">
                <a:solidFill>
                  <a:schemeClr val="tx1"/>
                </a:solidFill>
                <a:effectLst/>
                <a:latin typeface="+mn-lt"/>
                <a:ea typeface="+mn-ea"/>
                <a:cs typeface="+mn-cs"/>
              </a:rPr>
              <a:t>, som robottraktoren hedder, er førende inden for sikkerhed, og med evnen til at ’se’ kan den navigere udenom forhindringerne på marken.</a:t>
            </a:r>
          </a:p>
          <a:p>
            <a:r>
              <a:rPr lang="da-DK" sz="1200" b="0" i="0" kern="1200" dirty="0" smtClean="0">
                <a:solidFill>
                  <a:schemeClr val="tx1"/>
                </a:solidFill>
                <a:effectLst/>
                <a:latin typeface="+mn-lt"/>
                <a:ea typeface="+mn-ea"/>
                <a:cs typeface="+mn-cs"/>
              </a:rPr>
              <a:t>Med investering fra Innovationsfonden er det lykkes forskere og virksomheder i samarbejde at give robottraktorerne evnen til selv at navigere ved hjælp af forskellige former for sensorer. Det sikrer, at alle forhindringer registreres, og robotten kan reagere ud fra dataene. Den reagerer ved for eksempel at stoppe, køre udenom eller hæve arbejdsredskabet. Den nye danske robottraktor er blandt de mest sikre af slagsen i hele verden.</a:t>
            </a:r>
          </a:p>
          <a:p>
            <a:r>
              <a:rPr lang="da-DK" sz="1200" b="0" i="0" kern="1200" dirty="0" smtClean="0">
                <a:solidFill>
                  <a:schemeClr val="tx1"/>
                </a:solidFill>
                <a:effectLst/>
                <a:latin typeface="+mn-lt"/>
                <a:ea typeface="+mn-ea"/>
                <a:cs typeface="+mn-cs"/>
              </a:rPr>
              <a:t>Den første </a:t>
            </a:r>
            <a:r>
              <a:rPr lang="da-DK" sz="1200" b="0" i="0" kern="1200" dirty="0" err="1" smtClean="0">
                <a:solidFill>
                  <a:schemeClr val="tx1"/>
                </a:solidFill>
                <a:effectLst/>
                <a:latin typeface="+mn-lt"/>
                <a:ea typeface="+mn-ea"/>
                <a:cs typeface="+mn-cs"/>
              </a:rPr>
              <a:t>Robotti</a:t>
            </a:r>
            <a:r>
              <a:rPr lang="da-DK" sz="1200" b="0" i="0" kern="1200" dirty="0" smtClean="0">
                <a:solidFill>
                  <a:schemeClr val="tx1"/>
                </a:solidFill>
                <a:effectLst/>
                <a:latin typeface="+mn-lt"/>
                <a:ea typeface="+mn-ea"/>
                <a:cs typeface="+mn-cs"/>
              </a:rPr>
              <a:t> er allerede solgt og kører rundt i Norge. Interessen for traktorerne er stor, og forventningen er, at der i løbet af det næste år vil blive solgt 20 mere.</a:t>
            </a:r>
          </a:p>
          <a:p>
            <a:endParaRPr lang="da-DK" dirty="0" smtClean="0"/>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a:t>
            </a:r>
            <a:r>
              <a:rPr lang="da-DK" sz="1200" b="1" i="0" kern="1200" cap="all" baseline="0" dirty="0" err="1" smtClean="0">
                <a:solidFill>
                  <a:schemeClr val="tx1"/>
                </a:solidFill>
                <a:effectLst/>
                <a:latin typeface="+mn-lt"/>
                <a:ea typeface="+mn-ea"/>
                <a:cs typeface="+mn-cs"/>
              </a:rPr>
              <a:t>nedERST</a:t>
            </a:r>
            <a:r>
              <a:rPr lang="da-DK" sz="1200" b="1" i="0" kern="1200" cap="all" baseline="0" dirty="0" smtClean="0">
                <a:solidFill>
                  <a:schemeClr val="tx1"/>
                </a:solidFill>
                <a:effectLst/>
                <a:latin typeface="+mn-lt"/>
                <a:ea typeface="+mn-ea"/>
                <a:cs typeface="+mn-cs"/>
              </a:rPr>
              <a:t> TIL højre</a:t>
            </a:r>
          </a:p>
          <a:p>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DANSKE ROBOTTER EROBRERVERDEN</a:t>
            </a:r>
          </a:p>
          <a:p>
            <a:r>
              <a:rPr lang="da-DK" sz="1200" b="1" i="0" kern="1200" cap="all" dirty="0" smtClean="0">
                <a:solidFill>
                  <a:schemeClr val="tx1"/>
                </a:solidFill>
                <a:effectLst/>
                <a:latin typeface="+mn-lt"/>
                <a:ea typeface="+mn-ea"/>
                <a:cs typeface="+mn-cs"/>
              </a:rPr>
              <a:t>EN RÆKKE STRATEGISKE INVESTERINGER FRA INNOVATIONSFONDEN HAR VÆRET MED TIL AT GØRE ODENSE TIL INTERNATIONALT KENDT OG ANERKENDT ROBOTKLYNGE. SENEST ER ROBOTVIRKSOMHEDEN MOBILE INDUSTRIAL ROBOTS BLEVET SOLGT TIL DEN AMERIKANSKE VIRKSOMHED TERADYNE FOR 1,7 MIA. KR.</a:t>
            </a:r>
          </a:p>
          <a:p>
            <a:r>
              <a:rPr lang="da-DK" sz="1200" b="0" i="0" kern="1200" dirty="0" smtClean="0">
                <a:solidFill>
                  <a:schemeClr val="tx1"/>
                </a:solidFill>
                <a:effectLst/>
                <a:latin typeface="+mn-lt"/>
                <a:ea typeface="+mn-ea"/>
                <a:cs typeface="+mn-cs"/>
              </a:rPr>
              <a:t>- Vi har en enestående mulighed for at blive meget store i verden. Det har vi vurderet bedst kan ske ved at gå sammen med en meget stor virksomhed som Teradyne.</a:t>
            </a:r>
          </a:p>
          <a:p>
            <a:r>
              <a:rPr lang="da-DK" sz="1200" b="0" i="0" kern="1200" dirty="0" smtClean="0">
                <a:solidFill>
                  <a:schemeClr val="tx1"/>
                </a:solidFill>
                <a:effectLst/>
                <a:latin typeface="+mn-lt"/>
                <a:ea typeface="+mn-ea"/>
                <a:cs typeface="+mn-cs"/>
              </a:rPr>
              <a:t>Sådan lyder det fra CSO i Mobile Industrial Robots </a:t>
            </a:r>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Niels Jul Jacobsen. Han startede i 2013 </a:t>
            </a:r>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som laver robotter, der med meget stor præcision kan bringe materialer rundt i for eksempel en fabrikshal eller i et laboratoriemiljø hos en medicinalvirksomhed.</a:t>
            </a:r>
          </a:p>
          <a:p>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-robotterne er verdensførende i at navigere rundt i komplicerede omgivelser, som ændrer sig hele tiden, for eksempel, hvis der kommer en person gående.</a:t>
            </a:r>
          </a:p>
          <a:p>
            <a:r>
              <a:rPr lang="da-DK" sz="1200" b="0" i="0" kern="1200" dirty="0" smtClean="0">
                <a:solidFill>
                  <a:schemeClr val="tx1"/>
                </a:solidFill>
                <a:effectLst/>
                <a:latin typeface="+mn-lt"/>
                <a:ea typeface="+mn-ea"/>
                <a:cs typeface="+mn-cs"/>
              </a:rPr>
              <a:t>Dele af teknologien i robotterne tog Niels Jul Jacobsen med sig fra Innovationsfondsprojektet Den intelligente sprøjtebom, hvor han var projektleder.</a:t>
            </a:r>
          </a:p>
          <a:p>
            <a:r>
              <a:rPr lang="da-DK" sz="1200" b="0" i="0" kern="1200" dirty="0" smtClean="0">
                <a:solidFill>
                  <a:schemeClr val="tx1"/>
                </a:solidFill>
                <a:effectLst/>
                <a:latin typeface="+mn-lt"/>
                <a:ea typeface="+mn-ea"/>
                <a:cs typeface="+mn-cs"/>
              </a:rPr>
              <a:t>- Det projekt gav mig en ny teknologiforståelse af, hvordan man kunne lave mobile robotter, som var mere robuste over for ændringer i omgivelserne, fortæller han.</a:t>
            </a:r>
          </a:p>
          <a:p>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har på den baggrund som nogle af de første i verden skabt robotter, der er præcise og tilpasningsdygtige nok til at fungere som pålidelige leverandører i fabrikker.</a:t>
            </a:r>
          </a:p>
          <a:p>
            <a:r>
              <a:rPr lang="da-DK" sz="1200" b="0" i="0" kern="1200" dirty="0" smtClean="0">
                <a:solidFill>
                  <a:schemeClr val="tx1"/>
                </a:solidFill>
                <a:effectLst/>
                <a:latin typeface="+mn-lt"/>
                <a:ea typeface="+mn-ea"/>
                <a:cs typeface="+mn-cs"/>
              </a:rPr>
              <a:t>- Vi har mange konkurrenter, men ingen af dem er rigtigt kommet ud over rampen med den her type robotter, siger Niels Jul Jacobsen.</a:t>
            </a:r>
          </a:p>
          <a:p>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har hele tiden formået at være forrest i udviklingen af de mobile robotter.</a:t>
            </a:r>
          </a:p>
          <a:p>
            <a:r>
              <a:rPr lang="da-DK" sz="1200" b="0" i="0" kern="1200" dirty="0" smtClean="0">
                <a:solidFill>
                  <a:schemeClr val="tx1"/>
                </a:solidFill>
                <a:effectLst/>
                <a:latin typeface="+mn-lt"/>
                <a:ea typeface="+mn-ea"/>
                <a:cs typeface="+mn-cs"/>
              </a:rPr>
              <a:t>Senest i sommeren 2017 modtog virksomheden en mindre investering fra Innovationsfonden. Med den har de udviklet </a:t>
            </a:r>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2.0 - en robot med millimeterpræcision og endnu bedre evne til at analysere og navigere i komplekse omgivelser.</a:t>
            </a:r>
          </a:p>
          <a:p>
            <a:r>
              <a:rPr lang="da-DK" sz="1200" b="0" i="0" kern="1200" dirty="0" smtClean="0">
                <a:solidFill>
                  <a:schemeClr val="tx1"/>
                </a:solidFill>
                <a:effectLst/>
                <a:latin typeface="+mn-lt"/>
                <a:ea typeface="+mn-ea"/>
                <a:cs typeface="+mn-cs"/>
              </a:rPr>
              <a:t>Investeringen betød, at virksomheden endnu en gang kan være et skridt foran konkurrenterne.</a:t>
            </a:r>
          </a:p>
          <a:p>
            <a:r>
              <a:rPr lang="da-DK" sz="1200" b="0" i="0" kern="1200" dirty="0" smtClean="0">
                <a:solidFill>
                  <a:schemeClr val="tx1"/>
                </a:solidFill>
                <a:effectLst/>
                <a:latin typeface="+mn-lt"/>
                <a:ea typeface="+mn-ea"/>
                <a:cs typeface="+mn-cs"/>
              </a:rPr>
              <a:t>Robotten præsenteres på verdens største robotmesse i München 17.-20. juni. Derfor vil Niels Jul Jacobsen ikke løfte ret meget af sløret over </a:t>
            </a:r>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2.0 og dens nye evner.</a:t>
            </a:r>
          </a:p>
          <a:p>
            <a:r>
              <a:rPr lang="da-DK" sz="1200" b="1" i="0" kern="1200" cap="all" dirty="0" smtClean="0">
                <a:solidFill>
                  <a:schemeClr val="tx1"/>
                </a:solidFill>
                <a:effectLst/>
                <a:latin typeface="+mn-lt"/>
                <a:ea typeface="+mn-ea"/>
                <a:cs typeface="+mn-cs"/>
              </a:rPr>
              <a:t>NÆSTE SKRIDT: VERDEN</a:t>
            </a:r>
          </a:p>
          <a:p>
            <a:r>
              <a:rPr lang="da-DK" sz="1200" b="0" i="0" kern="1200" dirty="0" smtClean="0">
                <a:solidFill>
                  <a:schemeClr val="tx1"/>
                </a:solidFill>
                <a:effectLst/>
                <a:latin typeface="+mn-lt"/>
                <a:ea typeface="+mn-ea"/>
                <a:cs typeface="+mn-cs"/>
              </a:rPr>
              <a:t>Salget til den amerikanske kollods Teradyne, som udvikler automatisk udstyr til industrivirksomheder, giver ifølge Niels Jul Jacobsen muligheden for, at </a:t>
            </a:r>
            <a:r>
              <a:rPr lang="da-DK" sz="1200" b="0" i="0" kern="1200" dirty="0" err="1" smtClean="0">
                <a:solidFill>
                  <a:schemeClr val="tx1"/>
                </a:solidFill>
                <a:effectLst/>
                <a:latin typeface="+mn-lt"/>
                <a:ea typeface="+mn-ea"/>
                <a:cs typeface="+mn-cs"/>
              </a:rPr>
              <a:t>MiR</a:t>
            </a:r>
            <a:r>
              <a:rPr lang="da-DK" sz="1200" b="0" i="0" kern="1200" dirty="0" smtClean="0">
                <a:solidFill>
                  <a:schemeClr val="tx1"/>
                </a:solidFill>
                <a:effectLst/>
                <a:latin typeface="+mn-lt"/>
                <a:ea typeface="+mn-ea"/>
                <a:cs typeface="+mn-cs"/>
              </a:rPr>
              <a:t> nu for alvor kan erobre verden med sine små robotter.</a:t>
            </a:r>
          </a:p>
          <a:p>
            <a:r>
              <a:rPr lang="da-DK" sz="1200" b="0" i="0" kern="1200" dirty="0" smtClean="0">
                <a:solidFill>
                  <a:schemeClr val="tx1"/>
                </a:solidFill>
                <a:effectLst/>
                <a:latin typeface="+mn-lt"/>
                <a:ea typeface="+mn-ea"/>
                <a:cs typeface="+mn-cs"/>
              </a:rPr>
              <a:t>- Vi oplevede stigende interesse fra flere meget store virksomheder. For at kunne imødekomme den efterspørgsel var det nødvendigt at gå sammen med en af de rigtig store. Nu har vi muligheden for at udvikle os endnu mere og endnu hurtigere, siger han.</a:t>
            </a:r>
          </a:p>
          <a:p>
            <a:r>
              <a:rPr lang="da-DK" sz="1200" b="0" i="0" kern="1200" dirty="0" smtClean="0">
                <a:solidFill>
                  <a:schemeClr val="tx1"/>
                </a:solidFill>
                <a:effectLst/>
                <a:latin typeface="+mn-lt"/>
                <a:ea typeface="+mn-ea"/>
                <a:cs typeface="+mn-cs"/>
              </a:rPr>
              <a:t>Målet er allerede om to til fem år at have erobret verden.</a:t>
            </a:r>
          </a:p>
          <a:p>
            <a:r>
              <a:rPr lang="da-DK" sz="1200" b="0" i="0" kern="1200" dirty="0" smtClean="0">
                <a:solidFill>
                  <a:schemeClr val="tx1"/>
                </a:solidFill>
                <a:effectLst/>
                <a:latin typeface="+mn-lt"/>
                <a:ea typeface="+mn-ea"/>
                <a:cs typeface="+mn-cs"/>
              </a:rPr>
              <a:t>Og hvad vil det så sige? Hvordan ser verden ud, hvis </a:t>
            </a:r>
            <a:r>
              <a:rPr lang="da-DK" sz="1200" b="0" i="0" kern="1200" dirty="0" err="1" smtClean="0">
                <a:solidFill>
                  <a:schemeClr val="tx1"/>
                </a:solidFill>
                <a:effectLst/>
                <a:latin typeface="+mn-lt"/>
                <a:ea typeface="+mn-ea"/>
                <a:cs typeface="+mn-cs"/>
              </a:rPr>
              <a:t>MiR’s</a:t>
            </a:r>
            <a:r>
              <a:rPr lang="da-DK" sz="1200" b="0" i="0" kern="1200" dirty="0" smtClean="0">
                <a:solidFill>
                  <a:schemeClr val="tx1"/>
                </a:solidFill>
                <a:effectLst/>
                <a:latin typeface="+mn-lt"/>
                <a:ea typeface="+mn-ea"/>
                <a:cs typeface="+mn-cs"/>
              </a:rPr>
              <a:t> robotter har erobret den?</a:t>
            </a:r>
          </a:p>
          <a:p>
            <a:r>
              <a:rPr lang="da-DK" sz="1200" b="0" i="0" kern="1200" dirty="0" smtClean="0">
                <a:solidFill>
                  <a:schemeClr val="tx1"/>
                </a:solidFill>
                <a:effectLst/>
                <a:latin typeface="+mn-lt"/>
                <a:ea typeface="+mn-ea"/>
                <a:cs typeface="+mn-cs"/>
              </a:rPr>
              <a:t>- Så er vores robotter ude alle steder i alle dele af verden. Alle kender dem og vores virksomhed. På sigt vil man måske også møde den i supermarkeder, hvor den for eksempel fylder hylder op, siger Niels Jul Jacobsen.</a:t>
            </a:r>
          </a:p>
          <a:p>
            <a:r>
              <a:rPr lang="da-DK" sz="1200" b="0" i="0" kern="1200" dirty="0" smtClean="0">
                <a:solidFill>
                  <a:schemeClr val="tx1"/>
                </a:solidFill>
                <a:effectLst/>
                <a:latin typeface="+mn-lt"/>
                <a:ea typeface="+mn-ea"/>
                <a:cs typeface="+mn-cs"/>
              </a:rPr>
              <a:t>Virksomheden har desuden et mål om, at eksporten til Kina skal vokse til 25 procent i løbet af de næste år.</a:t>
            </a:r>
          </a:p>
          <a:p>
            <a:r>
              <a:rPr lang="da-DK" sz="1200" b="0" i="0" kern="1200" dirty="0" smtClean="0">
                <a:solidFill>
                  <a:schemeClr val="tx1"/>
                </a:solidFill>
                <a:effectLst/>
                <a:latin typeface="+mn-lt"/>
                <a:ea typeface="+mn-ea"/>
                <a:cs typeface="+mn-cs"/>
              </a:rPr>
              <a:t>Centrum i </a:t>
            </a:r>
            <a:r>
              <a:rPr lang="da-DK" sz="1200" b="0" i="0" kern="1200" dirty="0" err="1" smtClean="0">
                <a:solidFill>
                  <a:schemeClr val="tx1"/>
                </a:solidFill>
                <a:effectLst/>
                <a:latin typeface="+mn-lt"/>
                <a:ea typeface="+mn-ea"/>
                <a:cs typeface="+mn-cs"/>
              </a:rPr>
              <a:t>MiR’s</a:t>
            </a:r>
            <a:r>
              <a:rPr lang="da-DK" sz="1200" b="0" i="0" kern="1200" dirty="0" smtClean="0">
                <a:solidFill>
                  <a:schemeClr val="tx1"/>
                </a:solidFill>
                <a:effectLst/>
                <a:latin typeface="+mn-lt"/>
                <a:ea typeface="+mn-ea"/>
                <a:cs typeface="+mn-cs"/>
              </a:rPr>
              <a:t> verden skal fortsat være Odense.</a:t>
            </a:r>
          </a:p>
          <a:p>
            <a:r>
              <a:rPr lang="da-DK" sz="1200" b="0" i="0" kern="1200" dirty="0" smtClean="0">
                <a:solidFill>
                  <a:schemeClr val="tx1"/>
                </a:solidFill>
                <a:effectLst/>
                <a:latin typeface="+mn-lt"/>
                <a:ea typeface="+mn-ea"/>
                <a:cs typeface="+mn-cs"/>
              </a:rPr>
              <a:t>- Vi vil ikke afvikle noget i Odense. Vi vil udvikle endnu mere. Det er vigtigt for mig, at virksomheden bliver liggende i Odense. Jeg har jo været med til at bygge robotter op i Odense, så det er der da en vis stolthed i, siger Niels Jul Jacobsen.</a:t>
            </a: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a:t>
            </a:fld>
            <a:endParaRPr lang="en-GB" dirty="0"/>
          </a:p>
        </p:txBody>
      </p:sp>
    </p:spTree>
    <p:extLst>
      <p:ext uri="{BB962C8B-B14F-4D97-AF65-F5344CB8AC3E}">
        <p14:creationId xmlns:p14="http://schemas.microsoft.com/office/powerpoint/2010/main" val="56635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16</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17</a:t>
            </a:fld>
            <a:endParaRPr lang="en-GB" dirty="0"/>
          </a:p>
        </p:txBody>
      </p:sp>
    </p:spTree>
    <p:extLst>
      <p:ext uri="{BB962C8B-B14F-4D97-AF65-F5344CB8AC3E}">
        <p14:creationId xmlns:p14="http://schemas.microsoft.com/office/powerpoint/2010/main" val="4079134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20</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Kerteminde og Odense:</a:t>
            </a:r>
            <a:r>
              <a:rPr lang="da-DK" baseline="0" dirty="0" smtClean="0"/>
              <a:t> nogle mangler afgørelse. </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21</a:t>
            </a:fld>
            <a:endParaRPr lang="da-DK" dirty="0"/>
          </a:p>
        </p:txBody>
      </p:sp>
    </p:spTree>
    <p:extLst>
      <p:ext uri="{BB962C8B-B14F-4D97-AF65-F5344CB8AC3E}">
        <p14:creationId xmlns:p14="http://schemas.microsoft.com/office/powerpoint/2010/main" val="80611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93">
              <a:defRPr/>
            </a:pPr>
            <a:r>
              <a:rPr lang="da-DK" dirty="0" smtClean="0"/>
              <a:t>Speakers</a:t>
            </a:r>
            <a:r>
              <a:rPr lang="da-DK" baseline="0" dirty="0" smtClean="0"/>
              <a:t> Notes:</a:t>
            </a:r>
          </a:p>
          <a:p>
            <a:r>
              <a:rPr lang="da-DK" dirty="0" smtClean="0"/>
              <a:t>- </a:t>
            </a: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br>
              <a:rPr lang="da-DK" baseline="0" dirty="0" smtClean="0"/>
            </a:br>
            <a:r>
              <a:rPr lang="da-DK" baseline="0" dirty="0" smtClean="0"/>
              <a:t>- Talent is the individual level. </a:t>
            </a:r>
          </a:p>
          <a:p>
            <a:r>
              <a:rPr lang="da-DK" baseline="0" dirty="0" smtClean="0"/>
              <a:t>- InnoBooster </a:t>
            </a:r>
            <a:r>
              <a:rPr lang="da-DK" baseline="0" dirty="0" err="1" smtClean="0"/>
              <a:t>are</a:t>
            </a:r>
            <a:r>
              <a:rPr lang="da-DK" baseline="0" dirty="0" smtClean="0"/>
              <a:t> for start-ups and smaller </a:t>
            </a:r>
            <a:r>
              <a:rPr lang="da-DK" baseline="0" dirty="0" err="1" smtClean="0"/>
              <a:t>companies</a:t>
            </a:r>
            <a:r>
              <a:rPr lang="da-DK" baseline="0" dirty="0" smtClean="0"/>
              <a:t>. </a:t>
            </a:r>
          </a:p>
          <a:p>
            <a:r>
              <a:rPr lang="da-DK" baseline="0" dirty="0" smtClean="0"/>
              <a:t>- Grand Solution </a:t>
            </a:r>
            <a:r>
              <a:rPr lang="da-DK" baseline="0" dirty="0" err="1" smtClean="0"/>
              <a:t>are</a:t>
            </a:r>
            <a:r>
              <a:rPr lang="da-DK" baseline="0" dirty="0" smtClean="0"/>
              <a:t> the </a:t>
            </a:r>
            <a:r>
              <a:rPr lang="da-DK" baseline="0" dirty="0" err="1" smtClean="0"/>
              <a:t>bigger</a:t>
            </a:r>
            <a:r>
              <a:rPr lang="da-DK" baseline="0" dirty="0" smtClean="0"/>
              <a:t> scientific projects. </a:t>
            </a: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749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17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22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32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26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69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74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76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01-11-2018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01-11-2018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01/11/2018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634"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177"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190"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11"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151"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199"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04"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351"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375"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399"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423"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447"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669"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17"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18"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740"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899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07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09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slideLayout" Target="../slideLayouts/slideLayout67.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53.png"/><Relationship Id="rId2" Type="http://schemas.openxmlformats.org/officeDocument/2006/relationships/tags" Target="../tags/tag119.xml"/><Relationship Id="rId16" Type="http://schemas.openxmlformats.org/officeDocument/2006/relationships/image" Target="../media/image52.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image" Target="../media/image51.png"/><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4.jpeg"/><Relationship Id="rId1" Type="http://schemas.openxmlformats.org/officeDocument/2006/relationships/slideLayout" Target="../slideLayouts/slideLayout6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1.jpeg"/><Relationship Id="rId3" Type="http://schemas.openxmlformats.org/officeDocument/2006/relationships/hyperlink" Target="https://innovationsfonden.dk/da/profil/sune-d-ebbesen" TargetMode="External"/><Relationship Id="rId7" Type="http://schemas.openxmlformats.org/officeDocument/2006/relationships/hyperlink" Target="https://innovationsfonden.dk/da/profil/bettina-hauge" TargetMode="External"/><Relationship Id="rId12" Type="http://schemas.openxmlformats.org/officeDocument/2006/relationships/hyperlink" Target="https://innovationsfonden.dk/da/profil/michael-hansen" TargetMode="External"/><Relationship Id="rId2" Type="http://schemas.openxmlformats.org/officeDocument/2006/relationships/image" Target="../media/image75.jpeg"/><Relationship Id="rId1" Type="http://schemas.openxmlformats.org/officeDocument/2006/relationships/slideLayout" Target="../slideLayouts/slideLayout68.xml"/><Relationship Id="rId6" Type="http://schemas.openxmlformats.org/officeDocument/2006/relationships/image" Target="../media/image77.jpeg"/><Relationship Id="rId11" Type="http://schemas.openxmlformats.org/officeDocument/2006/relationships/image" Target="../media/image80.png"/><Relationship Id="rId5" Type="http://schemas.openxmlformats.org/officeDocument/2006/relationships/hyperlink" Target="https://innovationsfonden.dk/da/profil/thomas-mathiasen" TargetMode="External"/><Relationship Id="rId15" Type="http://schemas.openxmlformats.org/officeDocument/2006/relationships/image" Target="../media/image82.jpeg"/><Relationship Id="rId10" Type="http://schemas.openxmlformats.org/officeDocument/2006/relationships/image" Target="../media/image79.jpeg"/><Relationship Id="rId4" Type="http://schemas.openxmlformats.org/officeDocument/2006/relationships/image" Target="../media/image76.jpeg"/><Relationship Id="rId9" Type="http://schemas.openxmlformats.org/officeDocument/2006/relationships/hyperlink" Target="https://innovationsfonden.dk/da/profil/ammitzboell" TargetMode="External"/><Relationship Id="rId14" Type="http://schemas.openxmlformats.org/officeDocument/2006/relationships/hyperlink" Target="https://innovationsfonden.dk/da/profil/rosenfel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926033"/>
            <a:ext cx="12190413" cy="1331134"/>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dirty="0">
                <a:solidFill>
                  <a:prstClr val="white"/>
                </a:solidFill>
              </a:rPr>
              <a:t> </a:t>
            </a:r>
            <a:r>
              <a:rPr lang="en-US" sz="1200" b="1" dirty="0" smtClean="0">
                <a:solidFill>
                  <a:prstClr val="white"/>
                </a:solidFill>
              </a:rPr>
              <a:t>University </a:t>
            </a:r>
            <a:r>
              <a:rPr lang="en-US" sz="1200" b="1" dirty="0">
                <a:solidFill>
                  <a:prstClr val="white"/>
                </a:solidFill>
              </a:rPr>
              <a:t>of Southern </a:t>
            </a:r>
            <a:r>
              <a:rPr lang="en-US" sz="1200" b="1" dirty="0" smtClean="0">
                <a:solidFill>
                  <a:prstClr val="white"/>
                </a:solidFill>
              </a:rPr>
              <a:t>Denmark</a:t>
            </a:r>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research and </a:t>
            </a:r>
            <a:r>
              <a:rPr lang="en-US" sz="2800" dirty="0" smtClean="0">
                <a:solidFill>
                  <a:prstClr val="white"/>
                </a:solidFill>
              </a:rPr>
              <a:t>innovation</a:t>
            </a:r>
          </a:p>
          <a:p>
            <a:pPr lvl="1"/>
            <a:endParaRPr lang="da-DK" sz="1200" b="1" dirty="0" smtClean="0">
              <a:solidFill>
                <a:prstClr val="white"/>
              </a:solidFill>
            </a:endParaRPr>
          </a:p>
          <a:p>
            <a:pPr lvl="1"/>
            <a:r>
              <a:rPr lang="da-DK" sz="1200" b="1" dirty="0" smtClean="0">
                <a:solidFill>
                  <a:prstClr val="white"/>
                </a:solidFill>
              </a:rPr>
              <a:t>EVP </a:t>
            </a:r>
            <a:r>
              <a:rPr lang="da-DK" sz="1200" b="1" dirty="0">
                <a:solidFill>
                  <a:prstClr val="white"/>
                </a:solidFill>
              </a:rPr>
              <a:t>Tore Duvold, 2 November 2018</a:t>
            </a:r>
          </a:p>
          <a:p>
            <a:endParaRPr lang="da-DK" sz="1050" noProof="0" dirty="0" smtClean="0">
              <a:solidFill>
                <a:schemeClr val="bg1"/>
              </a:solidFill>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202" y="5041721"/>
            <a:ext cx="1574813" cy="420839"/>
          </a:xfrm>
          <a:prstGeom prst="rect">
            <a:avLst/>
          </a:prstGeom>
        </p:spPr>
      </p:pic>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8260" y="5430869"/>
            <a:ext cx="2745566" cy="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3925614"/>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10</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948652"/>
            <a:ext cx="1788122" cy="242210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16278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33034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18770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Lige forbindelse 39"/>
          <p:cNvCxnSpPr/>
          <p:nvPr/>
        </p:nvCxnSpPr>
        <p:spPr>
          <a:xfrm>
            <a:off x="286607" y="27980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483144"/>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1658637"/>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407728"/>
            <a:ext cx="1540806" cy="338554"/>
          </a:xfrm>
          <a:prstGeom prst="rect">
            <a:avLst/>
          </a:prstGeom>
        </p:spPr>
        <p:txBody>
          <a:bodyPr wrap="none">
            <a:spAutoFit/>
          </a:bodyPr>
          <a:lstStyle/>
          <a:p>
            <a:r>
              <a:rPr lang="da-DK" sz="1600" dirty="0">
                <a:solidFill>
                  <a:schemeClr val="bg1"/>
                </a:solidFill>
              </a:rPr>
              <a:t>Green Growth </a:t>
            </a:r>
          </a:p>
        </p:txBody>
      </p:sp>
      <p:sp>
        <p:nvSpPr>
          <p:cNvPr id="11" name="Rektangel 10"/>
          <p:cNvSpPr/>
          <p:nvPr/>
        </p:nvSpPr>
        <p:spPr>
          <a:xfrm>
            <a:off x="239171" y="2942610"/>
            <a:ext cx="1192955" cy="338554"/>
          </a:xfrm>
          <a:prstGeom prst="rect">
            <a:avLst/>
          </a:prstGeom>
        </p:spPr>
        <p:txBody>
          <a:bodyPr wrap="none">
            <a:spAutoFit/>
          </a:bodyPr>
          <a:lstStyle/>
          <a:p>
            <a:r>
              <a:rPr lang="da-DK" sz="1600" dirty="0" err="1">
                <a:solidFill>
                  <a:schemeClr val="bg1"/>
                </a:solidFill>
              </a:rPr>
              <a:t>O</a:t>
            </a:r>
            <a:r>
              <a:rPr lang="da-DK" sz="1600" dirty="0" err="1" smtClean="0">
                <a:solidFill>
                  <a:schemeClr val="bg1"/>
                </a:solidFill>
              </a:rPr>
              <a:t>ther</a:t>
            </a:r>
            <a:r>
              <a:rPr lang="da-DK" sz="1600" dirty="0" smtClean="0">
                <a:solidFill>
                  <a:schemeClr val="bg1"/>
                </a:solidFill>
              </a:rPr>
              <a:t> </a:t>
            </a:r>
            <a:r>
              <a:rPr lang="da-DK" sz="1600" dirty="0" err="1" smtClean="0">
                <a:solidFill>
                  <a:schemeClr val="bg1"/>
                </a:solidFill>
              </a:rPr>
              <a:t>calls</a:t>
            </a:r>
            <a:endParaRPr lang="da-DK" sz="1600" dirty="0">
              <a:solidFill>
                <a:schemeClr val="bg1"/>
              </a:solidFill>
            </a:endParaRPr>
          </a:p>
        </p:txBody>
      </p:sp>
      <p:sp>
        <p:nvSpPr>
          <p:cNvPr id="13" name="Rektangel 12"/>
          <p:cNvSpPr/>
          <p:nvPr/>
        </p:nvSpPr>
        <p:spPr>
          <a:xfrm>
            <a:off x="239171" y="1021269"/>
            <a:ext cx="1617007" cy="584775"/>
          </a:xfrm>
          <a:prstGeom prst="rect">
            <a:avLst/>
          </a:prstGeom>
        </p:spPr>
        <p:txBody>
          <a:bodyPr wrap="square">
            <a:spAutoFit/>
          </a:bodyPr>
          <a:lstStyle/>
          <a:p>
            <a:r>
              <a:rPr lang="da-DK" sz="1600" dirty="0">
                <a:solidFill>
                  <a:schemeClr val="bg1"/>
                </a:solidFill>
              </a:rPr>
              <a:t>New Tech </a:t>
            </a:r>
            <a:r>
              <a:rPr lang="da-DK" sz="1600" dirty="0" err="1">
                <a:solidFill>
                  <a:schemeClr val="bg1"/>
                </a:solidFill>
              </a:rPr>
              <a:t>Opportunities</a:t>
            </a:r>
            <a:endParaRPr lang="da-DK" sz="1600" dirty="0">
              <a:solidFill>
                <a:schemeClr val="bg1"/>
              </a:solidFill>
            </a:endParaRPr>
          </a:p>
        </p:txBody>
      </p:sp>
      <p:sp>
        <p:nvSpPr>
          <p:cNvPr id="14" name="Rektangel 13"/>
          <p:cNvSpPr/>
          <p:nvPr/>
        </p:nvSpPr>
        <p:spPr>
          <a:xfrm>
            <a:off x="239171" y="4554558"/>
            <a:ext cx="1774813" cy="584775"/>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a:solidFill>
                <a:schemeClr val="bg1"/>
              </a:solidFill>
            </a:endParaRPr>
          </a:p>
        </p:txBody>
      </p:sp>
      <p:sp>
        <p:nvSpPr>
          <p:cNvPr id="15" name="Rektangel 14"/>
          <p:cNvSpPr/>
          <p:nvPr/>
        </p:nvSpPr>
        <p:spPr>
          <a:xfrm>
            <a:off x="239171" y="5334518"/>
            <a:ext cx="1500732" cy="338554"/>
          </a:xfrm>
          <a:prstGeom prst="rect">
            <a:avLst/>
          </a:prstGeom>
        </p:spPr>
        <p:txBody>
          <a:bodyPr wrap="none">
            <a:spAutoFit/>
          </a:bodyPr>
          <a:lstStyle/>
          <a:p>
            <a:r>
              <a:rPr lang="da-DK" sz="1600" dirty="0" err="1">
                <a:solidFill>
                  <a:schemeClr val="bg1"/>
                </a:solidFill>
              </a:rPr>
              <a:t>Thematic</a:t>
            </a:r>
            <a:r>
              <a:rPr lang="da-DK" sz="1600" dirty="0">
                <a:solidFill>
                  <a:schemeClr val="bg1"/>
                </a:solidFill>
              </a:rPr>
              <a:t> </a:t>
            </a:r>
            <a:r>
              <a:rPr lang="da-DK" sz="1600" dirty="0" err="1">
                <a:solidFill>
                  <a:schemeClr val="bg1"/>
                </a:solidFill>
              </a:rPr>
              <a:t>calls</a:t>
            </a:r>
            <a:endParaRPr lang="da-DK" sz="1600" dirty="0">
              <a:solidFill>
                <a:schemeClr val="bg1"/>
              </a:solidFill>
            </a:endParaRPr>
          </a:p>
        </p:txBody>
      </p:sp>
      <p:sp>
        <p:nvSpPr>
          <p:cNvPr id="28" name="Rektangel 27"/>
          <p:cNvSpPr/>
          <p:nvPr/>
        </p:nvSpPr>
        <p:spPr>
          <a:xfrm>
            <a:off x="239171" y="4015211"/>
            <a:ext cx="1091966" cy="338554"/>
          </a:xfrm>
          <a:prstGeom prst="rect">
            <a:avLst/>
          </a:prstGeom>
        </p:spPr>
        <p:txBody>
          <a:bodyPr wrap="none">
            <a:spAutoFit/>
          </a:bodyPr>
          <a:lstStyle/>
          <a:p>
            <a:r>
              <a:rPr lang="da-DK" sz="1600" dirty="0">
                <a:solidFill>
                  <a:schemeClr val="bg1"/>
                </a:solidFill>
              </a:rPr>
              <a:t>Open Call</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a:t>
            </a:r>
            <a:r>
              <a:rPr lang="da-DK" sz="3200" i="1" dirty="0" err="1"/>
              <a:t>year</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a:t>
            </a:r>
            <a:r>
              <a:rPr lang="da-DK" sz="2000" b="1" noProof="0" dirty="0" err="1" smtClean="0"/>
              <a:t>year</a:t>
            </a:r>
            <a:endParaRPr lang="da-DK" sz="2000" b="1" noProof="0" dirty="0" smtClean="0"/>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a:t>
            </a:r>
            <a:r>
              <a:rPr lang="da-DK" sz="2000" dirty="0" err="1" smtClean="0"/>
              <a:t>year</a:t>
            </a:r>
            <a:r>
              <a:rPr lang="da-DK" sz="2000" dirty="0" smtClean="0"/>
              <a:t>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12</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a:t>
            </a:r>
            <a:r>
              <a:rPr lang="da-DK" sz="2000" b="1" noProof="0" dirty="0" smtClean="0">
                <a:solidFill>
                  <a:srgbClr val="000000"/>
                </a:solidFill>
              </a:rPr>
              <a:t>I</a:t>
            </a:r>
            <a:r>
              <a:rPr lang="da-DK" sz="2000" b="1" noProof="0" dirty="0" smtClean="0">
                <a:solidFill>
                  <a:srgbClr val="000000"/>
                </a:solidFill>
              </a:rPr>
              <a:t>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a:t>
            </a:r>
            <a:r>
              <a:rPr lang="da-DK" sz="2000" dirty="0" err="1" smtClean="0">
                <a:solidFill>
                  <a:srgbClr val="000000"/>
                </a:solidFill>
              </a:rPr>
              <a:t>evel</a:t>
            </a:r>
            <a:r>
              <a:rPr lang="da-DK" sz="2000" dirty="0" smtClean="0">
                <a:solidFill>
                  <a:srgbClr val="000000"/>
                </a:solidFill>
              </a:rPr>
              <a:t> </a:t>
            </a:r>
            <a:r>
              <a:rPr lang="da-DK" sz="2000" dirty="0" smtClean="0">
                <a:solidFill>
                  <a:srgbClr val="000000"/>
                </a:solidFill>
              </a:rPr>
              <a:t>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a:t>
            </a:r>
            <a:r>
              <a:rPr lang="da-DK" sz="2000" dirty="0" err="1" smtClean="0">
                <a:solidFill>
                  <a:srgbClr val="000000"/>
                </a:solidFill>
              </a:rPr>
              <a:t>will</a:t>
            </a:r>
            <a:r>
              <a:rPr lang="da-DK" sz="2000" dirty="0" smtClean="0">
                <a:solidFill>
                  <a:srgbClr val="000000"/>
                </a:solidFill>
              </a:rPr>
              <a:t> </a:t>
            </a:r>
            <a:r>
              <a:rPr lang="da-DK" sz="2000" dirty="0" err="1" smtClean="0">
                <a:solidFill>
                  <a:srgbClr val="000000"/>
                </a:solidFill>
              </a:rPr>
              <a:t>you</a:t>
            </a:r>
            <a:r>
              <a:rPr lang="da-DK" sz="2000" dirty="0" smtClean="0">
                <a:solidFill>
                  <a:srgbClr val="000000"/>
                </a:solidFill>
              </a:rPr>
              <a:t>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a:t>
            </a:r>
            <a:r>
              <a:rPr lang="da-DK" sz="2000" b="1" i="1" noProof="0" dirty="0" err="1" smtClean="0">
                <a:solidFill>
                  <a:srgbClr val="00A6AA"/>
                </a:solidFill>
              </a:rPr>
              <a:t>knowledge</a:t>
            </a:r>
            <a:r>
              <a:rPr lang="da-DK" sz="2000" b="1" i="1" noProof="0" dirty="0" smtClean="0">
                <a:solidFill>
                  <a:srgbClr val="00A6AA"/>
                </a:solidFill>
              </a:rPr>
              <a:t>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a:t>
            </a:r>
            <a:r>
              <a:rPr lang="da-DK" sz="2000" dirty="0" err="1" smtClean="0">
                <a:solidFill>
                  <a:srgbClr val="000000"/>
                </a:solidFill>
              </a:rPr>
              <a:t>be</a:t>
            </a:r>
            <a:r>
              <a:rPr lang="da-DK" sz="2000" dirty="0" smtClean="0">
                <a:solidFill>
                  <a:srgbClr val="000000"/>
                </a:solidFill>
              </a:rPr>
              <a:t>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endParaRPr lang="da-DK" sz="2000" dirty="0" smtClean="0">
              <a:solidFill>
                <a:srgbClr val="000000"/>
              </a:solidFill>
            </a:endParaRP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a:t>
            </a:r>
            <a:r>
              <a:rPr lang="da-DK" sz="2000" noProof="0" dirty="0" err="1" smtClean="0">
                <a:solidFill>
                  <a:srgbClr val="000000"/>
                </a:solidFill>
              </a:rPr>
              <a:t>will</a:t>
            </a:r>
            <a:r>
              <a:rPr lang="da-DK" sz="2000" noProof="0" dirty="0" smtClean="0">
                <a:solidFill>
                  <a:srgbClr val="000000"/>
                </a:solidFill>
              </a:rPr>
              <a:t>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16</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17</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noProof="0" dirty="0" smtClean="0">
                <a:solidFill>
                  <a:schemeClr val="bg1"/>
                </a:solidFill>
              </a:rPr>
              <a:t>   </a:t>
            </a:r>
            <a:r>
              <a:rPr lang="da-DK" sz="3200" noProof="0" dirty="0" smtClean="0">
                <a:solidFill>
                  <a:schemeClr val="bg1"/>
                </a:solidFill>
              </a:rPr>
              <a:t>News</a:t>
            </a:r>
            <a:r>
              <a:rPr lang="da-DK" sz="3200" dirty="0" smtClean="0">
                <a:solidFill>
                  <a:schemeClr val="bg1"/>
                </a:solidFill>
              </a:rPr>
              <a:t> </a:t>
            </a:r>
            <a:r>
              <a:rPr lang="da-DK" sz="3200" dirty="0" smtClean="0">
                <a:solidFill>
                  <a:schemeClr val="bg1"/>
                </a:solidFill>
              </a:rPr>
              <a:t>– </a:t>
            </a:r>
            <a:r>
              <a:rPr lang="da-DK" sz="3200" dirty="0" err="1" smtClean="0">
                <a:solidFill>
                  <a:schemeClr val="bg1"/>
                </a:solidFill>
              </a:rPr>
              <a:t>InnoFounder</a:t>
            </a:r>
            <a:r>
              <a:rPr lang="da-DK" sz="3200" dirty="0">
                <a:solidFill>
                  <a:schemeClr val="bg1"/>
                </a:solidFill>
              </a:rPr>
              <a:t> E</a:t>
            </a:r>
            <a:r>
              <a:rPr lang="da-DK" sz="3200" noProof="0" dirty="0" err="1" smtClean="0">
                <a:solidFill>
                  <a:schemeClr val="bg1"/>
                </a:solidFill>
              </a:rPr>
              <a:t>xperienced</a:t>
            </a:r>
            <a:r>
              <a:rPr lang="da-DK" sz="3200" noProof="0" dirty="0" smtClean="0">
                <a:solidFill>
                  <a:schemeClr val="bg1"/>
                </a:solidFill>
              </a:rPr>
              <a:t> &amp; Senior Industry </a:t>
            </a:r>
            <a:r>
              <a:rPr lang="da-DK" sz="3200" dirty="0" err="1">
                <a:solidFill>
                  <a:schemeClr val="bg1"/>
                </a:solidFill>
              </a:rPr>
              <a:t>F</a:t>
            </a:r>
            <a:r>
              <a:rPr lang="da-DK" sz="3200" noProof="0" dirty="0" err="1" smtClean="0">
                <a:solidFill>
                  <a:schemeClr val="bg1"/>
                </a:solidFill>
              </a:rPr>
              <a:t>ellow</a:t>
            </a:r>
            <a:endParaRPr lang="da-DK" sz="3200" noProof="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200" dirty="0" err="1" smtClean="0">
                <a:solidFill>
                  <a:schemeClr val="bg1"/>
                </a:solidFill>
              </a:rPr>
              <a:t>Proof</a:t>
            </a:r>
            <a:r>
              <a:rPr lang="da-DK" sz="3200" dirty="0" smtClean="0">
                <a:solidFill>
                  <a:schemeClr val="bg1"/>
                </a:solidFill>
              </a:rPr>
              <a:t>-of-</a:t>
            </a:r>
            <a:r>
              <a:rPr lang="da-DK" sz="3200" dirty="0" err="1" smtClean="0">
                <a:solidFill>
                  <a:schemeClr val="bg1"/>
                </a:solidFill>
              </a:rPr>
              <a:t>concept</a:t>
            </a:r>
            <a:r>
              <a:rPr lang="da-DK" sz="3200" dirty="0" smtClean="0">
                <a:solidFill>
                  <a:schemeClr val="bg1"/>
                </a:solidFill>
              </a:rPr>
              <a:t> program</a:t>
            </a:r>
            <a:r>
              <a:rPr lang="da-DK" sz="3200" dirty="0" smtClean="0">
                <a:solidFill>
                  <a:schemeClr val="bg1"/>
                </a:solidFill>
              </a:rPr>
              <a:t>: </a:t>
            </a:r>
            <a:r>
              <a:rPr lang="da-DK" sz="3200" dirty="0" err="1" smtClean="0">
                <a:solidFill>
                  <a:schemeClr val="bg1"/>
                </a:solidFill>
              </a:rPr>
              <a:t>Inno</a:t>
            </a:r>
            <a:r>
              <a:rPr lang="da-DK" sz="3200" dirty="0" err="1">
                <a:solidFill>
                  <a:schemeClr val="bg1"/>
                </a:solidFill>
              </a:rPr>
              <a:t>E</a:t>
            </a:r>
            <a:r>
              <a:rPr lang="da-DK" sz="3200" dirty="0" err="1" smtClean="0">
                <a:solidFill>
                  <a:schemeClr val="bg1"/>
                </a:solidFill>
              </a:rPr>
              <a:t>xplorer</a:t>
            </a:r>
            <a:r>
              <a:rPr lang="da-DK" sz="3200" dirty="0" smtClean="0">
                <a:solidFill>
                  <a:schemeClr val="bg1"/>
                </a:solidFill>
              </a:rPr>
              <a:t> </a:t>
            </a:r>
            <a:r>
              <a:rPr lang="da-DK" sz="3200" dirty="0" smtClean="0">
                <a:solidFill>
                  <a:schemeClr val="bg1"/>
                </a:solidFill>
              </a:rPr>
              <a:t>– </a:t>
            </a:r>
            <a:r>
              <a:rPr lang="da-DK" sz="3200" dirty="0" err="1" smtClean="0">
                <a:solidFill>
                  <a:schemeClr val="bg1"/>
                </a:solidFill>
              </a:rPr>
              <a:t>opening</a:t>
            </a:r>
            <a:r>
              <a:rPr lang="da-DK" sz="3200" dirty="0" smtClean="0">
                <a:solidFill>
                  <a:schemeClr val="bg1"/>
                </a:solidFill>
              </a:rPr>
              <a:t> </a:t>
            </a:r>
            <a:r>
              <a:rPr lang="da-DK" sz="3200" dirty="0" smtClean="0">
                <a:solidFill>
                  <a:schemeClr val="bg1"/>
                </a:solidFill>
              </a:rPr>
              <a:t>in 2019 </a:t>
            </a:r>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19</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noProof="0" dirty="0" smtClean="0">
                <a:solidFill>
                  <a:schemeClr val="bg1"/>
                </a:solidFill>
              </a:rPr>
              <a:t>SDU 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high</a:t>
            </a:r>
            <a:r>
              <a:rPr lang="da-DK" dirty="0" smtClean="0"/>
              <a:t> succesrate in Southern Denmark</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01-11-2018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20</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descr="Region Syddanmarks kommun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710" y="1235535"/>
            <a:ext cx="6438900" cy="5183315"/>
          </a:xfrm>
          <a:prstGeom prst="rect">
            <a:avLst/>
          </a:prstGeom>
          <a:noFill/>
          <a:ln>
            <a:noFill/>
          </a:ln>
        </p:spPr>
      </p:pic>
      <p:sp>
        <p:nvSpPr>
          <p:cNvPr id="16" name="Titel 15"/>
          <p:cNvSpPr>
            <a:spLocks noGrp="1"/>
          </p:cNvSpPr>
          <p:nvPr>
            <p:ph type="title"/>
          </p:nvPr>
        </p:nvSpPr>
        <p:spPr>
          <a:xfrm>
            <a:off x="792000" y="356400"/>
            <a:ext cx="10612438" cy="625122"/>
          </a:xfrm>
        </p:spPr>
        <p:txBody>
          <a:bodyPr/>
          <a:lstStyle/>
          <a:p>
            <a:r>
              <a:rPr lang="da-DK" dirty="0" err="1" smtClean="0"/>
              <a:t>Number</a:t>
            </a:r>
            <a:r>
              <a:rPr lang="da-DK" dirty="0" smtClean="0"/>
              <a:t> and succes of IB-</a:t>
            </a:r>
            <a:r>
              <a:rPr lang="da-DK" dirty="0" err="1" smtClean="0"/>
              <a:t>applications</a:t>
            </a:r>
            <a:r>
              <a:rPr lang="da-DK" dirty="0" smtClean="0"/>
              <a:t> in the </a:t>
            </a:r>
            <a:r>
              <a:rPr lang="da-DK" dirty="0" err="1" smtClean="0"/>
              <a:t>municipalities</a:t>
            </a:r>
            <a:endParaRPr lang="da-DK" dirty="0"/>
          </a:p>
        </p:txBody>
      </p:sp>
      <p:sp>
        <p:nvSpPr>
          <p:cNvPr id="2" name="Pladsholder til dato 1"/>
          <p:cNvSpPr>
            <a:spLocks noGrp="1"/>
          </p:cNvSpPr>
          <p:nvPr>
            <p:ph type="dt" sz="half" idx="10"/>
          </p:nvPr>
        </p:nvSpPr>
        <p:spPr/>
        <p:txBody>
          <a:bodyPr/>
          <a:lstStyle/>
          <a:p>
            <a:fld id="{DE81F669-71BE-4483-A77C-16E0F84B52AA}" type="datetime1">
              <a:rPr lang="da-DK" smtClean="0"/>
              <a:pPr/>
              <a:t>01-11-2018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21</a:t>
            </a:fld>
            <a:endParaRPr lang="da-DK" dirty="0"/>
          </a:p>
        </p:txBody>
      </p:sp>
      <p:sp>
        <p:nvSpPr>
          <p:cNvPr id="42" name="Tekstboks 41"/>
          <p:cNvSpPr txBox="1"/>
          <p:nvPr/>
        </p:nvSpPr>
        <p:spPr>
          <a:xfrm>
            <a:off x="5663158" y="3998309"/>
            <a:ext cx="720080" cy="215444"/>
          </a:xfrm>
          <a:prstGeom prst="rect">
            <a:avLst/>
          </a:prstGeom>
          <a:noFill/>
        </p:spPr>
        <p:txBody>
          <a:bodyPr wrap="square" lIns="0" tIns="0" rIns="0" bIns="0" rtlCol="0">
            <a:spAutoFit/>
          </a:bodyPr>
          <a:lstStyle/>
          <a:p>
            <a:r>
              <a:rPr lang="da-DK" sz="1400" b="1" dirty="0">
                <a:solidFill>
                  <a:srgbClr val="003030"/>
                </a:solidFill>
              </a:rPr>
              <a:t>2</a:t>
            </a:r>
            <a:r>
              <a:rPr lang="da-DK" sz="1400" b="1" noProof="0" dirty="0" smtClean="0">
                <a:solidFill>
                  <a:srgbClr val="003030"/>
                </a:solidFill>
              </a:rPr>
              <a:t>; 50%</a:t>
            </a:r>
          </a:p>
        </p:txBody>
      </p:sp>
      <p:sp>
        <p:nvSpPr>
          <p:cNvPr id="20" name="Tekstboks 19"/>
          <p:cNvSpPr txBox="1"/>
          <p:nvPr/>
        </p:nvSpPr>
        <p:spPr>
          <a:xfrm>
            <a:off x="3430910" y="2206238"/>
            <a:ext cx="720080" cy="215444"/>
          </a:xfrm>
          <a:prstGeom prst="rect">
            <a:avLst/>
          </a:prstGeom>
          <a:noFill/>
        </p:spPr>
        <p:txBody>
          <a:bodyPr wrap="square" lIns="0" tIns="0" rIns="0" bIns="0" rtlCol="0">
            <a:spAutoFit/>
          </a:bodyPr>
          <a:lstStyle/>
          <a:p>
            <a:r>
              <a:rPr lang="da-DK" sz="1400" b="1" dirty="0">
                <a:solidFill>
                  <a:srgbClr val="003030"/>
                </a:solidFill>
              </a:rPr>
              <a:t>4</a:t>
            </a:r>
            <a:r>
              <a:rPr lang="da-DK" sz="1400" b="1" noProof="0" dirty="0" smtClean="0">
                <a:solidFill>
                  <a:srgbClr val="003030"/>
                </a:solidFill>
              </a:rPr>
              <a:t>; 25%</a:t>
            </a:r>
          </a:p>
        </p:txBody>
      </p:sp>
      <p:sp>
        <p:nvSpPr>
          <p:cNvPr id="21" name="Tekstboks 20"/>
          <p:cNvSpPr txBox="1"/>
          <p:nvPr/>
        </p:nvSpPr>
        <p:spPr>
          <a:xfrm>
            <a:off x="2782838" y="3069754"/>
            <a:ext cx="720080" cy="215444"/>
          </a:xfrm>
          <a:prstGeom prst="rect">
            <a:avLst/>
          </a:prstGeom>
          <a:noFill/>
        </p:spPr>
        <p:txBody>
          <a:bodyPr wrap="square" lIns="0" tIns="0" rIns="0" bIns="0" rtlCol="0">
            <a:spAutoFit/>
          </a:bodyPr>
          <a:lstStyle/>
          <a:p>
            <a:r>
              <a:rPr lang="da-DK" sz="1400" b="1" noProof="0" dirty="0" smtClean="0">
                <a:solidFill>
                  <a:srgbClr val="003030"/>
                </a:solidFill>
              </a:rPr>
              <a:t>15; 33%</a:t>
            </a:r>
          </a:p>
        </p:txBody>
      </p:sp>
      <p:sp>
        <p:nvSpPr>
          <p:cNvPr id="22" name="Tekstboks 21"/>
          <p:cNvSpPr txBox="1"/>
          <p:nvPr/>
        </p:nvSpPr>
        <p:spPr>
          <a:xfrm>
            <a:off x="6311230" y="4509914"/>
            <a:ext cx="720080" cy="215444"/>
          </a:xfrm>
          <a:prstGeom prst="rect">
            <a:avLst/>
          </a:prstGeom>
          <a:noFill/>
        </p:spPr>
        <p:txBody>
          <a:bodyPr wrap="square" lIns="0" tIns="0" rIns="0" bIns="0" rtlCol="0">
            <a:spAutoFit/>
          </a:bodyPr>
          <a:lstStyle/>
          <a:p>
            <a:r>
              <a:rPr lang="da-DK" sz="1400" b="1" dirty="0" smtClean="0">
                <a:solidFill>
                  <a:srgbClr val="003030"/>
                </a:solidFill>
              </a:rPr>
              <a:t>3;</a:t>
            </a:r>
            <a:r>
              <a:rPr lang="da-DK" sz="1400" b="1" noProof="0" dirty="0" smtClean="0">
                <a:solidFill>
                  <a:srgbClr val="003030"/>
                </a:solidFill>
              </a:rPr>
              <a:t> 33%</a:t>
            </a:r>
          </a:p>
        </p:txBody>
      </p:sp>
      <p:sp>
        <p:nvSpPr>
          <p:cNvPr id="23" name="Tekstboks 22"/>
          <p:cNvSpPr txBox="1"/>
          <p:nvPr/>
        </p:nvSpPr>
        <p:spPr>
          <a:xfrm>
            <a:off x="4183469" y="4128964"/>
            <a:ext cx="720080" cy="215444"/>
          </a:xfrm>
          <a:prstGeom prst="rect">
            <a:avLst/>
          </a:prstGeom>
          <a:noFill/>
        </p:spPr>
        <p:txBody>
          <a:bodyPr wrap="square" lIns="0" tIns="0" rIns="0" bIns="0" rtlCol="0">
            <a:spAutoFit/>
          </a:bodyPr>
          <a:lstStyle/>
          <a:p>
            <a:r>
              <a:rPr lang="da-DK" sz="1400" b="1" dirty="0">
                <a:solidFill>
                  <a:srgbClr val="003030"/>
                </a:solidFill>
              </a:rPr>
              <a:t>4</a:t>
            </a:r>
            <a:r>
              <a:rPr lang="da-DK" sz="1400" b="1" dirty="0" smtClean="0">
                <a:solidFill>
                  <a:srgbClr val="003030"/>
                </a:solidFill>
              </a:rPr>
              <a:t>;</a:t>
            </a:r>
            <a:r>
              <a:rPr lang="da-DK" sz="1400" b="1" noProof="0" dirty="0" smtClean="0">
                <a:solidFill>
                  <a:srgbClr val="003030"/>
                </a:solidFill>
              </a:rPr>
              <a:t> 0%</a:t>
            </a:r>
          </a:p>
        </p:txBody>
      </p:sp>
      <p:sp>
        <p:nvSpPr>
          <p:cNvPr id="24" name="Tekstboks 23"/>
          <p:cNvSpPr txBox="1"/>
          <p:nvPr/>
        </p:nvSpPr>
        <p:spPr>
          <a:xfrm>
            <a:off x="7160773" y="3540964"/>
            <a:ext cx="720080" cy="215444"/>
          </a:xfrm>
          <a:prstGeom prst="rect">
            <a:avLst/>
          </a:prstGeom>
          <a:noFill/>
        </p:spPr>
        <p:txBody>
          <a:bodyPr wrap="square" lIns="0" tIns="0" rIns="0" bIns="0" rtlCol="0">
            <a:spAutoFit/>
          </a:bodyPr>
          <a:lstStyle/>
          <a:p>
            <a:r>
              <a:rPr lang="da-DK" sz="1400" b="1" dirty="0">
                <a:solidFill>
                  <a:srgbClr val="003030"/>
                </a:solidFill>
              </a:rPr>
              <a:t>4</a:t>
            </a:r>
            <a:r>
              <a:rPr lang="da-DK" sz="1400" b="1" dirty="0" smtClean="0">
                <a:solidFill>
                  <a:srgbClr val="003030"/>
                </a:solidFill>
              </a:rPr>
              <a:t>;</a:t>
            </a:r>
            <a:r>
              <a:rPr lang="da-DK" sz="1400" b="1" noProof="0" dirty="0" smtClean="0">
                <a:solidFill>
                  <a:srgbClr val="003030"/>
                </a:solidFill>
              </a:rPr>
              <a:t> 25%</a:t>
            </a:r>
          </a:p>
        </p:txBody>
      </p:sp>
      <p:sp>
        <p:nvSpPr>
          <p:cNvPr id="25" name="Tekstboks 24"/>
          <p:cNvSpPr txBox="1"/>
          <p:nvPr/>
        </p:nvSpPr>
        <p:spPr>
          <a:xfrm>
            <a:off x="4295006" y="3388564"/>
            <a:ext cx="720080" cy="215444"/>
          </a:xfrm>
          <a:prstGeom prst="rect">
            <a:avLst/>
          </a:prstGeom>
          <a:noFill/>
        </p:spPr>
        <p:txBody>
          <a:bodyPr wrap="square" lIns="0" tIns="0" rIns="0" bIns="0" rtlCol="0">
            <a:spAutoFit/>
          </a:bodyPr>
          <a:lstStyle/>
          <a:p>
            <a:r>
              <a:rPr lang="da-DK" sz="1400" b="1" noProof="0" dirty="0" smtClean="0">
                <a:solidFill>
                  <a:srgbClr val="003030"/>
                </a:solidFill>
              </a:rPr>
              <a:t>24; 33%</a:t>
            </a:r>
          </a:p>
        </p:txBody>
      </p:sp>
      <p:sp>
        <p:nvSpPr>
          <p:cNvPr id="26" name="Tekstboks 25"/>
          <p:cNvSpPr txBox="1"/>
          <p:nvPr/>
        </p:nvSpPr>
        <p:spPr>
          <a:xfrm>
            <a:off x="7349530" y="6166678"/>
            <a:ext cx="720080" cy="215444"/>
          </a:xfrm>
          <a:prstGeom prst="rect">
            <a:avLst/>
          </a:prstGeom>
          <a:noFill/>
        </p:spPr>
        <p:txBody>
          <a:bodyPr wrap="square" lIns="0" tIns="0" rIns="0" bIns="0" rtlCol="0">
            <a:spAutoFit/>
          </a:bodyPr>
          <a:lstStyle/>
          <a:p>
            <a:r>
              <a:rPr lang="da-DK" sz="1400" b="1" noProof="0" dirty="0" smtClean="0">
                <a:solidFill>
                  <a:srgbClr val="003030"/>
                </a:solidFill>
              </a:rPr>
              <a:t>1; 100%</a:t>
            </a:r>
          </a:p>
        </p:txBody>
      </p:sp>
      <p:sp>
        <p:nvSpPr>
          <p:cNvPr id="27" name="Tekstboks 26"/>
          <p:cNvSpPr txBox="1"/>
          <p:nvPr/>
        </p:nvSpPr>
        <p:spPr>
          <a:xfrm>
            <a:off x="5519142" y="3325520"/>
            <a:ext cx="720080" cy="215444"/>
          </a:xfrm>
          <a:prstGeom prst="rect">
            <a:avLst/>
          </a:prstGeom>
          <a:noFill/>
        </p:spPr>
        <p:txBody>
          <a:bodyPr wrap="square" lIns="0" tIns="0" rIns="0" bIns="0" rtlCol="0">
            <a:spAutoFit/>
          </a:bodyPr>
          <a:lstStyle/>
          <a:p>
            <a:r>
              <a:rPr lang="da-DK" sz="1400" b="1" dirty="0" smtClean="0">
                <a:solidFill>
                  <a:srgbClr val="003030"/>
                </a:solidFill>
              </a:rPr>
              <a:t>13</a:t>
            </a:r>
            <a:r>
              <a:rPr lang="da-DK" sz="1400" b="1" noProof="0" dirty="0" smtClean="0">
                <a:solidFill>
                  <a:srgbClr val="003030"/>
                </a:solidFill>
              </a:rPr>
              <a:t>; 54%</a:t>
            </a:r>
          </a:p>
        </p:txBody>
      </p:sp>
      <p:sp>
        <p:nvSpPr>
          <p:cNvPr id="35" name="Tekstboks 34"/>
          <p:cNvSpPr txBox="1"/>
          <p:nvPr/>
        </p:nvSpPr>
        <p:spPr>
          <a:xfrm>
            <a:off x="6239222" y="3177476"/>
            <a:ext cx="720080" cy="215444"/>
          </a:xfrm>
          <a:prstGeom prst="rect">
            <a:avLst/>
          </a:prstGeom>
          <a:noFill/>
        </p:spPr>
        <p:txBody>
          <a:bodyPr wrap="square" lIns="0" tIns="0" rIns="0" bIns="0" rtlCol="0">
            <a:spAutoFit/>
          </a:bodyPr>
          <a:lstStyle/>
          <a:p>
            <a:r>
              <a:rPr lang="da-DK" sz="1400" b="1" dirty="0" smtClean="0">
                <a:solidFill>
                  <a:srgbClr val="003030"/>
                </a:solidFill>
              </a:rPr>
              <a:t>8;</a:t>
            </a:r>
            <a:r>
              <a:rPr lang="da-DK" sz="1400" b="1" noProof="0" dirty="0" smtClean="0">
                <a:solidFill>
                  <a:srgbClr val="003030"/>
                </a:solidFill>
              </a:rPr>
              <a:t> 50%</a:t>
            </a:r>
          </a:p>
        </p:txBody>
      </p:sp>
      <p:sp>
        <p:nvSpPr>
          <p:cNvPr id="36" name="Tekstboks 35"/>
          <p:cNvSpPr txBox="1"/>
          <p:nvPr/>
        </p:nvSpPr>
        <p:spPr>
          <a:xfrm>
            <a:off x="7391350" y="4236686"/>
            <a:ext cx="720080" cy="215444"/>
          </a:xfrm>
          <a:prstGeom prst="rect">
            <a:avLst/>
          </a:prstGeom>
          <a:noFill/>
        </p:spPr>
        <p:txBody>
          <a:bodyPr wrap="square" lIns="0" tIns="0" rIns="0" bIns="0" rtlCol="0">
            <a:spAutoFit/>
          </a:bodyPr>
          <a:lstStyle/>
          <a:p>
            <a:r>
              <a:rPr lang="da-DK" sz="1400" b="1" noProof="0" dirty="0" smtClean="0">
                <a:solidFill>
                  <a:srgbClr val="003030"/>
                </a:solidFill>
              </a:rPr>
              <a:t>2; 0%</a:t>
            </a:r>
          </a:p>
        </p:txBody>
      </p:sp>
      <p:sp>
        <p:nvSpPr>
          <p:cNvPr id="37" name="Tekstboks 36"/>
          <p:cNvSpPr txBox="1"/>
          <p:nvPr/>
        </p:nvSpPr>
        <p:spPr>
          <a:xfrm>
            <a:off x="6527254" y="3719470"/>
            <a:ext cx="720080" cy="215444"/>
          </a:xfrm>
          <a:prstGeom prst="rect">
            <a:avLst/>
          </a:prstGeom>
          <a:noFill/>
        </p:spPr>
        <p:txBody>
          <a:bodyPr wrap="square" lIns="0" tIns="0" rIns="0" bIns="0" rtlCol="0">
            <a:spAutoFit/>
          </a:bodyPr>
          <a:lstStyle/>
          <a:p>
            <a:r>
              <a:rPr lang="da-DK" sz="1400" b="1" noProof="0" dirty="0" smtClean="0">
                <a:solidFill>
                  <a:srgbClr val="003030"/>
                </a:solidFill>
              </a:rPr>
              <a:t>52; 38%</a:t>
            </a:r>
          </a:p>
        </p:txBody>
      </p:sp>
      <p:sp>
        <p:nvSpPr>
          <p:cNvPr id="38" name="Tekstboks 37"/>
          <p:cNvSpPr txBox="1"/>
          <p:nvPr/>
        </p:nvSpPr>
        <p:spPr>
          <a:xfrm>
            <a:off x="6815286" y="4869954"/>
            <a:ext cx="720080" cy="215444"/>
          </a:xfrm>
          <a:prstGeom prst="rect">
            <a:avLst/>
          </a:prstGeom>
          <a:noFill/>
        </p:spPr>
        <p:txBody>
          <a:bodyPr wrap="square" lIns="0" tIns="0" rIns="0" bIns="0" rtlCol="0">
            <a:spAutoFit/>
          </a:bodyPr>
          <a:lstStyle/>
          <a:p>
            <a:r>
              <a:rPr lang="da-DK" sz="1400" b="1" dirty="0" smtClean="0">
                <a:solidFill>
                  <a:srgbClr val="003030"/>
                </a:solidFill>
              </a:rPr>
              <a:t>14</a:t>
            </a:r>
            <a:r>
              <a:rPr lang="da-DK" sz="1400" b="1" noProof="0" dirty="0" smtClean="0">
                <a:solidFill>
                  <a:srgbClr val="003030"/>
                </a:solidFill>
              </a:rPr>
              <a:t>; 36%</a:t>
            </a:r>
          </a:p>
        </p:txBody>
      </p:sp>
      <p:sp>
        <p:nvSpPr>
          <p:cNvPr id="39" name="Tekstboks 38"/>
          <p:cNvSpPr txBox="1"/>
          <p:nvPr/>
        </p:nvSpPr>
        <p:spPr>
          <a:xfrm>
            <a:off x="5375126" y="5374010"/>
            <a:ext cx="720080" cy="215444"/>
          </a:xfrm>
          <a:prstGeom prst="rect">
            <a:avLst/>
          </a:prstGeom>
          <a:noFill/>
        </p:spPr>
        <p:txBody>
          <a:bodyPr wrap="square" lIns="0" tIns="0" rIns="0" bIns="0" rtlCol="0">
            <a:spAutoFit/>
          </a:bodyPr>
          <a:lstStyle/>
          <a:p>
            <a:r>
              <a:rPr lang="da-DK" sz="1400" b="1" dirty="0" smtClean="0">
                <a:solidFill>
                  <a:srgbClr val="003030"/>
                </a:solidFill>
              </a:rPr>
              <a:t>22;</a:t>
            </a:r>
            <a:r>
              <a:rPr lang="da-DK" sz="1400" b="1" noProof="0" dirty="0" smtClean="0">
                <a:solidFill>
                  <a:srgbClr val="003030"/>
                </a:solidFill>
              </a:rPr>
              <a:t> 50%</a:t>
            </a:r>
          </a:p>
        </p:txBody>
      </p:sp>
      <p:sp>
        <p:nvSpPr>
          <p:cNvPr id="40" name="Tekstboks 39"/>
          <p:cNvSpPr txBox="1"/>
          <p:nvPr/>
        </p:nvSpPr>
        <p:spPr>
          <a:xfrm>
            <a:off x="3178881" y="4831114"/>
            <a:ext cx="437419" cy="215444"/>
          </a:xfrm>
          <a:prstGeom prst="rect">
            <a:avLst/>
          </a:prstGeom>
          <a:noFill/>
        </p:spPr>
        <p:txBody>
          <a:bodyPr wrap="square" lIns="0" tIns="0" rIns="0" bIns="0" rtlCol="0">
            <a:spAutoFit/>
          </a:bodyPr>
          <a:lstStyle/>
          <a:p>
            <a:r>
              <a:rPr lang="da-DK" sz="1400" b="1" noProof="0" dirty="0" smtClean="0">
                <a:solidFill>
                  <a:srgbClr val="003030"/>
                </a:solidFill>
              </a:rPr>
              <a:t>0</a:t>
            </a:r>
          </a:p>
        </p:txBody>
      </p:sp>
      <p:sp>
        <p:nvSpPr>
          <p:cNvPr id="41" name="Tekstboks 40"/>
          <p:cNvSpPr txBox="1"/>
          <p:nvPr/>
        </p:nvSpPr>
        <p:spPr>
          <a:xfrm>
            <a:off x="2350790" y="2277666"/>
            <a:ext cx="720080" cy="215444"/>
          </a:xfrm>
          <a:prstGeom prst="rect">
            <a:avLst/>
          </a:prstGeom>
          <a:noFill/>
        </p:spPr>
        <p:txBody>
          <a:bodyPr wrap="square" lIns="0" tIns="0" rIns="0" bIns="0" rtlCol="0">
            <a:spAutoFit/>
          </a:bodyPr>
          <a:lstStyle/>
          <a:p>
            <a:r>
              <a:rPr lang="da-DK" sz="1400" b="1" dirty="0">
                <a:solidFill>
                  <a:srgbClr val="003030"/>
                </a:solidFill>
              </a:rPr>
              <a:t>8</a:t>
            </a:r>
            <a:r>
              <a:rPr lang="da-DK" sz="1400" b="1" noProof="0" dirty="0" smtClean="0">
                <a:solidFill>
                  <a:srgbClr val="003030"/>
                </a:solidFill>
              </a:rPr>
              <a:t>; 25%</a:t>
            </a:r>
          </a:p>
        </p:txBody>
      </p:sp>
      <p:sp>
        <p:nvSpPr>
          <p:cNvPr id="43" name="Tekstboks 42"/>
          <p:cNvSpPr txBox="1"/>
          <p:nvPr/>
        </p:nvSpPr>
        <p:spPr>
          <a:xfrm>
            <a:off x="4269039" y="2273173"/>
            <a:ext cx="720080" cy="215444"/>
          </a:xfrm>
          <a:prstGeom prst="rect">
            <a:avLst/>
          </a:prstGeom>
          <a:noFill/>
        </p:spPr>
        <p:txBody>
          <a:bodyPr wrap="square" lIns="0" tIns="0" rIns="0" bIns="0" rtlCol="0">
            <a:spAutoFit/>
          </a:bodyPr>
          <a:lstStyle/>
          <a:p>
            <a:r>
              <a:rPr lang="da-DK" sz="1400" b="1" dirty="0" smtClean="0">
                <a:solidFill>
                  <a:srgbClr val="003030"/>
                </a:solidFill>
              </a:rPr>
              <a:t>17;</a:t>
            </a:r>
            <a:r>
              <a:rPr lang="da-DK" sz="1400" b="1" noProof="0" dirty="0" smtClean="0">
                <a:solidFill>
                  <a:srgbClr val="003030"/>
                </a:solidFill>
              </a:rPr>
              <a:t> 41%</a:t>
            </a:r>
          </a:p>
        </p:txBody>
      </p:sp>
      <p:sp>
        <p:nvSpPr>
          <p:cNvPr id="44" name="Tekstboks 43"/>
          <p:cNvSpPr txBox="1"/>
          <p:nvPr/>
        </p:nvSpPr>
        <p:spPr>
          <a:xfrm>
            <a:off x="3790950" y="5285026"/>
            <a:ext cx="720080" cy="215444"/>
          </a:xfrm>
          <a:prstGeom prst="rect">
            <a:avLst/>
          </a:prstGeom>
          <a:noFill/>
        </p:spPr>
        <p:txBody>
          <a:bodyPr wrap="square" lIns="0" tIns="0" rIns="0" bIns="0" rtlCol="0">
            <a:spAutoFit/>
          </a:bodyPr>
          <a:lstStyle/>
          <a:p>
            <a:r>
              <a:rPr lang="da-DK" sz="1400" b="1" dirty="0">
                <a:solidFill>
                  <a:srgbClr val="003030"/>
                </a:solidFill>
              </a:rPr>
              <a:t>7</a:t>
            </a:r>
            <a:r>
              <a:rPr lang="da-DK" sz="1400" b="1" noProof="0" dirty="0" smtClean="0">
                <a:solidFill>
                  <a:srgbClr val="003030"/>
                </a:solidFill>
              </a:rPr>
              <a:t>; 57%</a:t>
            </a:r>
          </a:p>
        </p:txBody>
      </p:sp>
      <p:sp>
        <p:nvSpPr>
          <p:cNvPr id="45" name="Tekstboks 44"/>
          <p:cNvSpPr txBox="1"/>
          <p:nvPr/>
        </p:nvSpPr>
        <p:spPr>
          <a:xfrm>
            <a:off x="3648860" y="3110076"/>
            <a:ext cx="620179" cy="215444"/>
          </a:xfrm>
          <a:prstGeom prst="rect">
            <a:avLst/>
          </a:prstGeom>
          <a:noFill/>
        </p:spPr>
        <p:txBody>
          <a:bodyPr wrap="square" lIns="0" tIns="0" rIns="0" bIns="0" rtlCol="0">
            <a:spAutoFit/>
          </a:bodyPr>
          <a:lstStyle/>
          <a:p>
            <a:r>
              <a:rPr lang="da-DK" sz="1400" b="1" dirty="0">
                <a:solidFill>
                  <a:srgbClr val="003030"/>
                </a:solidFill>
              </a:rPr>
              <a:t>7</a:t>
            </a:r>
            <a:r>
              <a:rPr lang="da-DK" sz="1400" b="1" noProof="0" dirty="0" smtClean="0">
                <a:solidFill>
                  <a:srgbClr val="003030"/>
                </a:solidFill>
              </a:rPr>
              <a:t>; 29%</a:t>
            </a:r>
          </a:p>
        </p:txBody>
      </p:sp>
      <p:sp>
        <p:nvSpPr>
          <p:cNvPr id="46" name="Tekstboks 45"/>
          <p:cNvSpPr txBox="1"/>
          <p:nvPr/>
        </p:nvSpPr>
        <p:spPr>
          <a:xfrm>
            <a:off x="6734894" y="5905124"/>
            <a:ext cx="304800" cy="215444"/>
          </a:xfrm>
          <a:prstGeom prst="rect">
            <a:avLst/>
          </a:prstGeom>
          <a:noFill/>
        </p:spPr>
        <p:txBody>
          <a:bodyPr wrap="square" lIns="0" tIns="0" rIns="0" bIns="0" rtlCol="0">
            <a:spAutoFit/>
          </a:bodyPr>
          <a:lstStyle/>
          <a:p>
            <a:r>
              <a:rPr lang="da-DK" sz="1400" b="1" noProof="0" dirty="0" smtClean="0">
                <a:solidFill>
                  <a:srgbClr val="003030"/>
                </a:solidFill>
              </a:rPr>
              <a:t>0</a:t>
            </a:r>
          </a:p>
        </p:txBody>
      </p:sp>
      <p:sp>
        <p:nvSpPr>
          <p:cNvPr id="47" name="Tekstboks 46"/>
          <p:cNvSpPr txBox="1"/>
          <p:nvPr/>
        </p:nvSpPr>
        <p:spPr>
          <a:xfrm>
            <a:off x="2511574" y="3213770"/>
            <a:ext cx="271264" cy="215444"/>
          </a:xfrm>
          <a:prstGeom prst="rect">
            <a:avLst/>
          </a:prstGeom>
          <a:noFill/>
        </p:spPr>
        <p:txBody>
          <a:bodyPr wrap="square" lIns="0" tIns="0" rIns="0" bIns="0" rtlCol="0">
            <a:spAutoFit/>
          </a:bodyPr>
          <a:lstStyle/>
          <a:p>
            <a:r>
              <a:rPr lang="da-DK" sz="1400" b="1" noProof="0" dirty="0" smtClean="0">
                <a:solidFill>
                  <a:srgbClr val="003030"/>
                </a:solidFill>
              </a:rPr>
              <a:t>0</a:t>
            </a:r>
          </a:p>
        </p:txBody>
      </p:sp>
      <p:sp>
        <p:nvSpPr>
          <p:cNvPr id="29" name="Tekstboks 28"/>
          <p:cNvSpPr txBox="1"/>
          <p:nvPr/>
        </p:nvSpPr>
        <p:spPr>
          <a:xfrm>
            <a:off x="5087093" y="2854310"/>
            <a:ext cx="686807" cy="430887"/>
          </a:xfrm>
          <a:prstGeom prst="rect">
            <a:avLst/>
          </a:prstGeom>
          <a:noFill/>
        </p:spPr>
        <p:txBody>
          <a:bodyPr wrap="square" lIns="0" tIns="0" rIns="0" bIns="0" rtlCol="0">
            <a:spAutoFit/>
          </a:bodyPr>
          <a:lstStyle/>
          <a:p>
            <a:r>
              <a:rPr lang="da-DK" sz="1400" b="1" dirty="0">
                <a:solidFill>
                  <a:srgbClr val="003030"/>
                </a:solidFill>
              </a:rPr>
              <a:t>1</a:t>
            </a:r>
            <a:r>
              <a:rPr lang="da-DK" sz="1400" b="1" noProof="0" dirty="0" smtClean="0">
                <a:solidFill>
                  <a:srgbClr val="003030"/>
                </a:solidFill>
              </a:rPr>
              <a:t>; 100% %</a:t>
            </a:r>
          </a:p>
        </p:txBody>
      </p:sp>
      <p:sp>
        <p:nvSpPr>
          <p:cNvPr id="31" name="Tekstboks 30"/>
          <p:cNvSpPr txBox="1"/>
          <p:nvPr/>
        </p:nvSpPr>
        <p:spPr>
          <a:xfrm>
            <a:off x="9119542" y="3514270"/>
            <a:ext cx="2850902" cy="1538883"/>
          </a:xfrm>
          <a:prstGeom prst="rect">
            <a:avLst/>
          </a:prstGeom>
          <a:noFill/>
        </p:spPr>
        <p:txBody>
          <a:bodyPr wrap="square" lIns="0" tIns="0" rIns="0" bIns="0" rtlCol="0">
            <a:spAutoFit/>
          </a:bodyPr>
          <a:lstStyle/>
          <a:p>
            <a:r>
              <a:rPr lang="da-DK" sz="2000" noProof="0" dirty="0" smtClean="0"/>
              <a:t>Green </a:t>
            </a:r>
            <a:r>
              <a:rPr lang="da-DK" sz="2000" noProof="0" dirty="0" err="1" smtClean="0"/>
              <a:t>arrow</a:t>
            </a:r>
            <a:r>
              <a:rPr lang="da-DK" sz="2000" noProof="0" dirty="0" smtClean="0"/>
              <a:t>: </a:t>
            </a:r>
          </a:p>
          <a:p>
            <a:r>
              <a:rPr lang="da-DK" sz="2000" dirty="0" err="1"/>
              <a:t>I</a:t>
            </a:r>
            <a:r>
              <a:rPr lang="da-DK" sz="2000" noProof="0" dirty="0" err="1" smtClean="0"/>
              <a:t>ncrease</a:t>
            </a:r>
            <a:r>
              <a:rPr lang="da-DK" sz="2000" noProof="0" dirty="0" smtClean="0"/>
              <a:t> </a:t>
            </a:r>
            <a:r>
              <a:rPr lang="da-DK" sz="2000" noProof="0" dirty="0" err="1" smtClean="0"/>
              <a:t>since</a:t>
            </a:r>
            <a:r>
              <a:rPr lang="da-DK" sz="2000" noProof="0" dirty="0" smtClean="0"/>
              <a:t> 2016</a:t>
            </a:r>
          </a:p>
          <a:p>
            <a:endParaRPr lang="da-DK" sz="2000" dirty="0"/>
          </a:p>
          <a:p>
            <a:r>
              <a:rPr lang="da-DK" sz="2000" noProof="0" dirty="0" smtClean="0"/>
              <a:t>Red </a:t>
            </a:r>
            <a:r>
              <a:rPr lang="da-DK" sz="2000" noProof="0" dirty="0" err="1" smtClean="0"/>
              <a:t>arrow</a:t>
            </a:r>
            <a:r>
              <a:rPr lang="da-DK" sz="2000" noProof="0" dirty="0" smtClean="0"/>
              <a:t>: </a:t>
            </a:r>
          </a:p>
          <a:p>
            <a:r>
              <a:rPr lang="da-DK" sz="2000" dirty="0"/>
              <a:t>D</a:t>
            </a:r>
            <a:r>
              <a:rPr lang="da-DK" sz="2000" noProof="0" dirty="0" err="1" smtClean="0"/>
              <a:t>ecrease</a:t>
            </a:r>
            <a:r>
              <a:rPr lang="da-DK" sz="2000" noProof="0" dirty="0" smtClean="0"/>
              <a:t> </a:t>
            </a:r>
            <a:r>
              <a:rPr lang="da-DK" sz="2000" noProof="0" dirty="0" err="1" smtClean="0"/>
              <a:t>since</a:t>
            </a:r>
            <a:r>
              <a:rPr lang="da-DK" sz="2000" noProof="0" dirty="0" smtClean="0"/>
              <a:t> 2016</a:t>
            </a:r>
          </a:p>
        </p:txBody>
      </p:sp>
      <p:sp>
        <p:nvSpPr>
          <p:cNvPr id="32" name="Højrepil 31"/>
          <p:cNvSpPr/>
          <p:nvPr/>
        </p:nvSpPr>
        <p:spPr>
          <a:xfrm>
            <a:off x="7339834" y="6382122"/>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3" name="Højrepil 32"/>
          <p:cNvSpPr/>
          <p:nvPr/>
        </p:nvSpPr>
        <p:spPr>
          <a:xfrm>
            <a:off x="4592196" y="3611470"/>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4" name="Nedadgående pil 33"/>
          <p:cNvSpPr/>
          <p:nvPr/>
        </p:nvSpPr>
        <p:spPr>
          <a:xfrm rot="10800000">
            <a:off x="5881913" y="421375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8" name="Nedadgående pil 47"/>
          <p:cNvSpPr/>
          <p:nvPr/>
        </p:nvSpPr>
        <p:spPr>
          <a:xfrm>
            <a:off x="5665889" y="422917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9" name="Nedadgående pil 48"/>
          <p:cNvSpPr/>
          <p:nvPr/>
        </p:nvSpPr>
        <p:spPr>
          <a:xfrm rot="10800000">
            <a:off x="3433152" y="242735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0" name="Nedadgående pil 49"/>
          <p:cNvSpPr/>
          <p:nvPr/>
        </p:nvSpPr>
        <p:spPr>
          <a:xfrm>
            <a:off x="3649176" y="2413748"/>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1" name="Nedadgående pil 50"/>
          <p:cNvSpPr/>
          <p:nvPr/>
        </p:nvSpPr>
        <p:spPr>
          <a:xfrm rot="10800000">
            <a:off x="3070870" y="330579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2" name="Nedadgående pil 51"/>
          <p:cNvSpPr/>
          <p:nvPr/>
        </p:nvSpPr>
        <p:spPr>
          <a:xfrm>
            <a:off x="2854846" y="3321214"/>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Nedadgående pil 52"/>
          <p:cNvSpPr/>
          <p:nvPr/>
        </p:nvSpPr>
        <p:spPr>
          <a:xfrm rot="10800000">
            <a:off x="5879182" y="2473198"/>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4" name="Nedadgående pil 53"/>
          <p:cNvSpPr/>
          <p:nvPr/>
        </p:nvSpPr>
        <p:spPr>
          <a:xfrm>
            <a:off x="5663158" y="2488617"/>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5" name="Nedadgående pil 54"/>
          <p:cNvSpPr/>
          <p:nvPr/>
        </p:nvSpPr>
        <p:spPr>
          <a:xfrm rot="10800000">
            <a:off x="6239223" y="4725358"/>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6" name="Nedadgående pil 55"/>
          <p:cNvSpPr/>
          <p:nvPr/>
        </p:nvSpPr>
        <p:spPr>
          <a:xfrm rot="10800000">
            <a:off x="6455247" y="472311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7" name="Nedadgående pil 56"/>
          <p:cNvSpPr/>
          <p:nvPr/>
        </p:nvSpPr>
        <p:spPr>
          <a:xfrm rot="10800000">
            <a:off x="4634136" y="4124346"/>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8" name="Nedadgående pil 57"/>
          <p:cNvSpPr/>
          <p:nvPr/>
        </p:nvSpPr>
        <p:spPr>
          <a:xfrm>
            <a:off x="4850160" y="4110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9" name="Nedadgående pil 58"/>
          <p:cNvSpPr/>
          <p:nvPr/>
        </p:nvSpPr>
        <p:spPr>
          <a:xfrm rot="10800000">
            <a:off x="4339481" y="3604008"/>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0" name="Højrepil 59"/>
          <p:cNvSpPr/>
          <p:nvPr/>
        </p:nvSpPr>
        <p:spPr>
          <a:xfrm>
            <a:off x="7555834" y="6385142"/>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1" name="Nedadgående pil 60"/>
          <p:cNvSpPr/>
          <p:nvPr/>
        </p:nvSpPr>
        <p:spPr>
          <a:xfrm rot="10800000">
            <a:off x="5534951" y="3503470"/>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2" name="Nedadgående pil 61"/>
          <p:cNvSpPr/>
          <p:nvPr/>
        </p:nvSpPr>
        <p:spPr>
          <a:xfrm rot="10800000">
            <a:off x="5750975" y="3501226"/>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3" name="Nedadgående pil 62"/>
          <p:cNvSpPr/>
          <p:nvPr/>
        </p:nvSpPr>
        <p:spPr>
          <a:xfrm rot="10800000">
            <a:off x="6586914" y="278172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4" name="Højrepil 63"/>
          <p:cNvSpPr/>
          <p:nvPr/>
        </p:nvSpPr>
        <p:spPr>
          <a:xfrm>
            <a:off x="6815310" y="2781722"/>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5" name="Højrepil 64"/>
          <p:cNvSpPr/>
          <p:nvPr/>
        </p:nvSpPr>
        <p:spPr>
          <a:xfrm>
            <a:off x="7361932" y="4412200"/>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6" name="Højrepil 65"/>
          <p:cNvSpPr/>
          <p:nvPr/>
        </p:nvSpPr>
        <p:spPr>
          <a:xfrm>
            <a:off x="7577932" y="4415220"/>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7" name="Nedadgående pil 66"/>
          <p:cNvSpPr/>
          <p:nvPr/>
        </p:nvSpPr>
        <p:spPr>
          <a:xfrm rot="10800000">
            <a:off x="7004217" y="513182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8" name="Nedadgående pil 67"/>
          <p:cNvSpPr/>
          <p:nvPr/>
        </p:nvSpPr>
        <p:spPr>
          <a:xfrm rot="10800000">
            <a:off x="7220241" y="5129577"/>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9" name="Nedadgående pil 68"/>
          <p:cNvSpPr/>
          <p:nvPr/>
        </p:nvSpPr>
        <p:spPr>
          <a:xfrm rot="10800000">
            <a:off x="5451051" y="5584310"/>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0" name="Nedadgående pil 69"/>
          <p:cNvSpPr/>
          <p:nvPr/>
        </p:nvSpPr>
        <p:spPr>
          <a:xfrm rot="10800000">
            <a:off x="5667075" y="5582066"/>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1" name="Nedadgående pil 70"/>
          <p:cNvSpPr/>
          <p:nvPr/>
        </p:nvSpPr>
        <p:spPr>
          <a:xfrm rot="10800000">
            <a:off x="2782838" y="206166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2" name="Nedadgående pil 71"/>
          <p:cNvSpPr/>
          <p:nvPr/>
        </p:nvSpPr>
        <p:spPr>
          <a:xfrm>
            <a:off x="2998862" y="2048061"/>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3" name="Nedadgående pil 72"/>
          <p:cNvSpPr/>
          <p:nvPr/>
        </p:nvSpPr>
        <p:spPr>
          <a:xfrm rot="10800000">
            <a:off x="3646934" y="3360030"/>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4" name="Nedadgående pil 73"/>
          <p:cNvSpPr/>
          <p:nvPr/>
        </p:nvSpPr>
        <p:spPr>
          <a:xfrm rot="10800000">
            <a:off x="3862958" y="3357786"/>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5" name="Nedadgående pil 74"/>
          <p:cNvSpPr/>
          <p:nvPr/>
        </p:nvSpPr>
        <p:spPr>
          <a:xfrm rot="10800000">
            <a:off x="4569087" y="2473198"/>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6" name="Nedadgående pil 75"/>
          <p:cNvSpPr/>
          <p:nvPr/>
        </p:nvSpPr>
        <p:spPr>
          <a:xfrm>
            <a:off x="4353063" y="2488617"/>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7" name="Nedadgående pil 76"/>
          <p:cNvSpPr/>
          <p:nvPr/>
        </p:nvSpPr>
        <p:spPr>
          <a:xfrm rot="10800000">
            <a:off x="4291481" y="548505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8" name="Nedadgående pil 77"/>
          <p:cNvSpPr/>
          <p:nvPr/>
        </p:nvSpPr>
        <p:spPr>
          <a:xfrm>
            <a:off x="4075457" y="5500470"/>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9" name="Nedadgående pil 78"/>
          <p:cNvSpPr/>
          <p:nvPr/>
        </p:nvSpPr>
        <p:spPr>
          <a:xfrm>
            <a:off x="3034866" y="505740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0" name="Nedadgående pil 79"/>
          <p:cNvSpPr/>
          <p:nvPr/>
        </p:nvSpPr>
        <p:spPr>
          <a:xfrm>
            <a:off x="3252255" y="5055907"/>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1" name="Højrepil 80"/>
          <p:cNvSpPr/>
          <p:nvPr/>
        </p:nvSpPr>
        <p:spPr>
          <a:xfrm>
            <a:off x="6311230" y="5904846"/>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2" name="Højrepil 81"/>
          <p:cNvSpPr/>
          <p:nvPr/>
        </p:nvSpPr>
        <p:spPr>
          <a:xfrm>
            <a:off x="6527230" y="5907866"/>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3" name="Højrepil 82"/>
          <p:cNvSpPr/>
          <p:nvPr/>
        </p:nvSpPr>
        <p:spPr>
          <a:xfrm>
            <a:off x="2206786" y="3395470"/>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4" name="Højrepil 83"/>
          <p:cNvSpPr/>
          <p:nvPr/>
        </p:nvSpPr>
        <p:spPr>
          <a:xfrm>
            <a:off x="2422786" y="3398490"/>
            <a:ext cx="216000" cy="216000"/>
          </a:xfrm>
          <a:prstGeom prst="rightArrow">
            <a:avLst/>
          </a:prstGeom>
          <a:solidFill>
            <a:srgbClr val="627A7F"/>
          </a:solidFill>
          <a:ln w="9525">
            <a:solidFill>
              <a:srgbClr val="A5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5" name="Nedadgående pil 84"/>
          <p:cNvSpPr/>
          <p:nvPr/>
        </p:nvSpPr>
        <p:spPr>
          <a:xfrm rot="10800000">
            <a:off x="7391350" y="308979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6" name="Nedadgående pil 85"/>
          <p:cNvSpPr/>
          <p:nvPr/>
        </p:nvSpPr>
        <p:spPr>
          <a:xfrm rot="10800000">
            <a:off x="6544881" y="3363176"/>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7" name="Nedadgående pil 86"/>
          <p:cNvSpPr/>
          <p:nvPr/>
        </p:nvSpPr>
        <p:spPr>
          <a:xfrm>
            <a:off x="7607374" y="3069754"/>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88" name="Nedadgående pil 87"/>
          <p:cNvSpPr/>
          <p:nvPr/>
        </p:nvSpPr>
        <p:spPr>
          <a:xfrm>
            <a:off x="6760905" y="3363220"/>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3688074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1999" y="356399"/>
            <a:ext cx="11124697" cy="524279"/>
          </a:xfrm>
        </p:spPr>
        <p:txBody>
          <a:bodyPr vert="horz" lIns="0" tIns="0" rIns="0" bIns="0" rtlCol="0" anchor="t" anchorCtr="0">
            <a:noAutofit/>
          </a:bodyPr>
          <a:lstStyle/>
          <a:p>
            <a:r>
              <a:rPr lang="da-DK" sz="3200" dirty="0"/>
              <a:t>N</a:t>
            </a:r>
            <a:r>
              <a:rPr lang="da-DK" sz="3200" dirty="0" smtClean="0"/>
              <a:t>ew </a:t>
            </a:r>
            <a:r>
              <a:rPr lang="da-DK" sz="3200" dirty="0" err="1" smtClean="0"/>
              <a:t>opportunities</a:t>
            </a:r>
            <a:r>
              <a:rPr lang="da-DK" sz="3200" dirty="0" smtClean="0"/>
              <a:t> in the innovation </a:t>
            </a:r>
            <a:r>
              <a:rPr lang="da-DK" sz="3200" dirty="0" err="1" smtClean="0"/>
              <a:t>value</a:t>
            </a:r>
            <a:r>
              <a:rPr lang="da-DK" sz="3200" dirty="0" smtClean="0"/>
              <a:t> </a:t>
            </a:r>
            <a:r>
              <a:rPr lang="da-DK" sz="3200" dirty="0" err="1"/>
              <a:t>chain</a:t>
            </a:r>
            <a:r>
              <a:rPr lang="da-DK" sz="3200" dirty="0"/>
              <a:t> </a:t>
            </a:r>
          </a:p>
        </p:txBody>
      </p:sp>
      <p:pic>
        <p:nvPicPr>
          <p:cNvPr id="9" name="Picture 7"/>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7304"/>
          <a:stretch/>
        </p:blipFill>
        <p:spPr bwMode="auto">
          <a:xfrm>
            <a:off x="-145555" y="2087320"/>
            <a:ext cx="2379992" cy="1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16" cstate="print">
            <a:extLst>
              <a:ext uri="{28A0092B-C50C-407E-A947-70E740481C1C}">
                <a14:useLocalDpi xmlns:a14="http://schemas.microsoft.com/office/drawing/2010/main" val="0"/>
              </a:ext>
            </a:extLst>
          </a:blip>
          <a:srcRect t="498" b="36482"/>
          <a:stretch/>
        </p:blipFill>
        <p:spPr>
          <a:xfrm>
            <a:off x="-145554" y="4560852"/>
            <a:ext cx="2392710" cy="1055520"/>
          </a:xfrm>
          <a:prstGeom prst="rect">
            <a:avLst/>
          </a:prstGeom>
        </p:spPr>
      </p:pic>
      <p:pic>
        <p:nvPicPr>
          <p:cNvPr id="11" name="Picture 10" descr="http://venturecup.dk/build/wp-content/uploads/2015/12/YoooWe.png"/>
          <p:cNvPicPr>
            <a:picLocks noChangeAspect="1" noChangeArrowheads="1"/>
          </p:cNvPicPr>
          <p:nvPr/>
        </p:nvPicPr>
        <p:blipFill rotWithShape="1">
          <a:blip r:embed="rId17">
            <a:extLst>
              <a:ext uri="{28A0092B-C50C-407E-A947-70E740481C1C}">
                <a14:useLocalDpi xmlns:a14="http://schemas.microsoft.com/office/drawing/2010/main" val="0"/>
              </a:ext>
            </a:extLst>
          </a:blip>
          <a:srcRect t="10248" b="22778"/>
          <a:stretch/>
        </p:blipFill>
        <p:spPr bwMode="auto">
          <a:xfrm>
            <a:off x="-145555" y="3305819"/>
            <a:ext cx="2379992" cy="1063970"/>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338552" y="3969679"/>
            <a:ext cx="966138"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SMV’s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3" name="Rektangel 12"/>
          <p:cNvSpPr/>
          <p:nvPr/>
        </p:nvSpPr>
        <p:spPr>
          <a:xfrm>
            <a:off x="293703" y="2703365"/>
            <a:ext cx="996594" cy="400110"/>
          </a:xfrm>
          <a:prstGeom prst="rect">
            <a:avLst/>
          </a:prstGeom>
          <a:solidFill>
            <a:schemeClr val="bg1"/>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Talent</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4" name="Rektangel 13"/>
          <p:cNvSpPr/>
          <p:nvPr/>
        </p:nvSpPr>
        <p:spPr>
          <a:xfrm>
            <a:off x="312236" y="5204953"/>
            <a:ext cx="1025912"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PPP’s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cxnSp>
        <p:nvCxnSpPr>
          <p:cNvPr id="16" name="Straight Connector 36"/>
          <p:cNvCxnSpPr>
            <a:cxnSpLocks/>
          </p:cNvCxnSpPr>
          <p:nvPr/>
        </p:nvCxnSpPr>
        <p:spPr>
          <a:xfrm>
            <a:off x="1985090" y="1996613"/>
            <a:ext cx="9433603" cy="0"/>
          </a:xfrm>
          <a:prstGeom prst="line">
            <a:avLst/>
          </a:prstGeom>
          <a:noFill/>
          <a:ln w="3175" cap="flat" cmpd="sng" algn="ctr">
            <a:solidFill>
              <a:srgbClr val="FFFFFF">
                <a:lumMod val="65000"/>
              </a:srgbClr>
            </a:solidFill>
            <a:prstDash val="solid"/>
          </a:ln>
          <a:effectLst/>
        </p:spPr>
      </p:cxnSp>
      <p:grpSp>
        <p:nvGrpSpPr>
          <p:cNvPr id="17" name="Group 68"/>
          <p:cNvGrpSpPr/>
          <p:nvPr>
            <p:custDataLst>
              <p:tags r:id="rId1"/>
            </p:custDataLst>
          </p:nvPr>
        </p:nvGrpSpPr>
        <p:grpSpPr>
          <a:xfrm>
            <a:off x="2979755" y="1324608"/>
            <a:ext cx="2161904" cy="713657"/>
            <a:chOff x="1491802" y="1331354"/>
            <a:chExt cx="2161904" cy="713657"/>
          </a:xfrm>
        </p:grpSpPr>
        <p:sp>
          <p:nvSpPr>
            <p:cNvPr id="18" name="Freeform 69"/>
            <p:cNvSpPr/>
            <p:nvPr>
              <p:custDataLst>
                <p:tags r:id="rId11"/>
              </p:custDataLst>
            </p:nvPr>
          </p:nvSpPr>
          <p:spPr>
            <a:xfrm>
              <a:off x="1491802"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0"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19" name="Rectangle 5"/>
            <p:cNvSpPr txBox="1"/>
            <p:nvPr>
              <p:custDataLst>
                <p:tags r:id="rId12"/>
              </p:custDataLst>
            </p:nvPr>
          </p:nvSpPr>
          <p:spPr bwMode="auto">
            <a:xfrm>
              <a:off x="1542602" y="1380914"/>
              <a:ext cx="1982646"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Basic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0" name="Group 71"/>
          <p:cNvGrpSpPr>
            <a:grpSpLocks/>
          </p:cNvGrpSpPr>
          <p:nvPr>
            <p:custDataLst>
              <p:tags r:id="rId2"/>
            </p:custDataLst>
          </p:nvPr>
        </p:nvGrpSpPr>
        <p:grpSpPr>
          <a:xfrm>
            <a:off x="5094545" y="1324608"/>
            <a:ext cx="2161904" cy="713657"/>
            <a:chOff x="3598125" y="1331354"/>
            <a:chExt cx="2161904" cy="713657"/>
          </a:xfrm>
        </p:grpSpPr>
        <p:sp>
          <p:nvSpPr>
            <p:cNvPr id="21" name="Freeform 72"/>
            <p:cNvSpPr/>
            <p:nvPr>
              <p:custDataLst>
                <p:tags r:id="rId9"/>
              </p:custDataLst>
            </p:nvPr>
          </p:nvSpPr>
          <p:spPr>
            <a:xfrm>
              <a:off x="3598125"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2" name="Rectangle 5"/>
            <p:cNvSpPr txBox="1"/>
            <p:nvPr>
              <p:custDataLst>
                <p:tags r:id="rId10"/>
              </p:custDataLst>
            </p:nvPr>
          </p:nvSpPr>
          <p:spPr bwMode="auto">
            <a:xfrm>
              <a:off x="3777383"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Applied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3" name="Group 74"/>
          <p:cNvGrpSpPr/>
          <p:nvPr>
            <p:custDataLst>
              <p:tags r:id="rId3"/>
            </p:custDataLst>
          </p:nvPr>
        </p:nvGrpSpPr>
        <p:grpSpPr>
          <a:xfrm>
            <a:off x="7217801" y="1324608"/>
            <a:ext cx="2161904" cy="713657"/>
            <a:chOff x="5704447" y="1331354"/>
            <a:chExt cx="2161904" cy="713657"/>
          </a:xfrm>
        </p:grpSpPr>
        <p:sp>
          <p:nvSpPr>
            <p:cNvPr id="24" name="Freeform 75"/>
            <p:cNvSpPr/>
            <p:nvPr>
              <p:custDataLst>
                <p:tags r:id="rId7"/>
              </p:custDataLst>
            </p:nvPr>
          </p:nvSpPr>
          <p:spPr>
            <a:xfrm>
              <a:off x="5704447"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6"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5" name="Rectangle 5"/>
            <p:cNvSpPr txBox="1"/>
            <p:nvPr>
              <p:custDataLst>
                <p:tags r:id="rId8"/>
              </p:custDataLst>
            </p:nvPr>
          </p:nvSpPr>
          <p:spPr bwMode="auto">
            <a:xfrm>
              <a:off x="5883706"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Development</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6" name="Group 77"/>
          <p:cNvGrpSpPr/>
          <p:nvPr>
            <p:custDataLst>
              <p:tags r:id="rId4"/>
            </p:custDataLst>
          </p:nvPr>
        </p:nvGrpSpPr>
        <p:grpSpPr>
          <a:xfrm>
            <a:off x="9341059" y="1324608"/>
            <a:ext cx="2161904" cy="713657"/>
            <a:chOff x="7810771" y="1331354"/>
            <a:chExt cx="2161904" cy="713657"/>
          </a:xfrm>
        </p:grpSpPr>
        <p:sp>
          <p:nvSpPr>
            <p:cNvPr id="27" name="Freeform 78"/>
            <p:cNvSpPr/>
            <p:nvPr>
              <p:custDataLst>
                <p:tags r:id="rId5"/>
              </p:custDataLst>
            </p:nvPr>
          </p:nvSpPr>
          <p:spPr>
            <a:xfrm>
              <a:off x="7810771"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8" name="Rectangle 5"/>
            <p:cNvSpPr txBox="1"/>
            <p:nvPr>
              <p:custDataLst>
                <p:tags r:id="rId6"/>
              </p:custDataLst>
            </p:nvPr>
          </p:nvSpPr>
          <p:spPr bwMode="auto">
            <a:xfrm>
              <a:off x="7990029"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Commercialisation &amp; implementation</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sp>
        <p:nvSpPr>
          <p:cNvPr id="32" name="Højrepil 31"/>
          <p:cNvSpPr/>
          <p:nvPr/>
        </p:nvSpPr>
        <p:spPr>
          <a:xfrm>
            <a:off x="5021667" y="3595488"/>
            <a:ext cx="5497403"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Ubuntu"/>
              </a:rPr>
              <a:t>                              </a:t>
            </a:r>
            <a:r>
              <a:rPr lang="en-US" sz="1800" dirty="0" err="1">
                <a:solidFill>
                  <a:schemeClr val="bg1"/>
                </a:solidFill>
                <a:latin typeface="Ubuntu"/>
              </a:rPr>
              <a:t>InnoBooster</a:t>
            </a:r>
            <a:r>
              <a:rPr lang="en-US" sz="1800" dirty="0">
                <a:solidFill>
                  <a:schemeClr val="bg1"/>
                </a:solidFill>
                <a:latin typeface="Ubuntu"/>
              </a:rPr>
              <a:t>      </a:t>
            </a:r>
          </a:p>
        </p:txBody>
      </p:sp>
      <p:sp>
        <p:nvSpPr>
          <p:cNvPr id="34" name="Højrepil 33"/>
          <p:cNvSpPr/>
          <p:nvPr/>
        </p:nvSpPr>
        <p:spPr>
          <a:xfrm>
            <a:off x="4069173" y="4914678"/>
            <a:ext cx="6616756"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solidFill>
                <a:latin typeface="Ubuntu"/>
              </a:rPr>
              <a:t>Grand Solutions </a:t>
            </a:r>
            <a:endParaRPr lang="en-US" sz="1800" dirty="0">
              <a:solidFill>
                <a:schemeClr val="bg1"/>
              </a:solidFill>
              <a:latin typeface="Ubuntu"/>
            </a:endParaRPr>
          </a:p>
        </p:txBody>
      </p:sp>
      <p:sp>
        <p:nvSpPr>
          <p:cNvPr id="41" name="Højrepil 40"/>
          <p:cNvSpPr/>
          <p:nvPr/>
        </p:nvSpPr>
        <p:spPr>
          <a:xfrm>
            <a:off x="6404293" y="2806321"/>
            <a:ext cx="4977234"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solidFill>
                <a:latin typeface="Ubuntu"/>
              </a:rPr>
              <a:t>Innofounder</a:t>
            </a:r>
            <a:r>
              <a:rPr lang="en-US" sz="1800" dirty="0">
                <a:solidFill>
                  <a:schemeClr val="bg1"/>
                </a:solidFill>
                <a:latin typeface="Ubuntu"/>
              </a:rPr>
              <a:t> Experienced</a:t>
            </a:r>
          </a:p>
        </p:txBody>
      </p:sp>
      <p:sp>
        <p:nvSpPr>
          <p:cNvPr id="42" name="Højrepil 41"/>
          <p:cNvSpPr/>
          <p:nvPr/>
        </p:nvSpPr>
        <p:spPr>
          <a:xfrm>
            <a:off x="3192661" y="2302912"/>
            <a:ext cx="7400999"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Ubuntu"/>
                <a:ea typeface="+mn-ea"/>
                <a:cs typeface="+mn-cs"/>
              </a:rPr>
              <a:t>Senior Industry fellow</a:t>
            </a:r>
          </a:p>
        </p:txBody>
      </p:sp>
      <p:sp>
        <p:nvSpPr>
          <p:cNvPr id="3" name="Rektangel 2"/>
          <p:cNvSpPr/>
          <p:nvPr/>
        </p:nvSpPr>
        <p:spPr>
          <a:xfrm>
            <a:off x="3668751" y="1988706"/>
            <a:ext cx="2431132" cy="385453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smtClean="0">
              <a:ln>
                <a:noFill/>
              </a:ln>
              <a:solidFill>
                <a:prstClr val="white"/>
              </a:solidFill>
              <a:effectLst/>
              <a:uLnTx/>
              <a:uFillTx/>
              <a:latin typeface="Ubuntu"/>
              <a:ea typeface="+mn-ea"/>
              <a:cs typeface="+mn-cs"/>
            </a:endParaRPr>
          </a:p>
        </p:txBody>
      </p:sp>
      <p:sp>
        <p:nvSpPr>
          <p:cNvPr id="43" name="Højrepil 42"/>
          <p:cNvSpPr/>
          <p:nvPr/>
        </p:nvSpPr>
        <p:spPr>
          <a:xfrm>
            <a:off x="8240339" y="3594477"/>
            <a:ext cx="2278732"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44" name="Højrepil 43"/>
          <p:cNvSpPr/>
          <p:nvPr/>
        </p:nvSpPr>
        <p:spPr>
          <a:xfrm>
            <a:off x="8181812" y="4923036"/>
            <a:ext cx="2504117"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6" name="Tekstfelt 5"/>
          <p:cNvSpPr txBox="1"/>
          <p:nvPr/>
        </p:nvSpPr>
        <p:spPr>
          <a:xfrm>
            <a:off x="2874455" y="3581760"/>
            <a:ext cx="666849" cy="369332"/>
          </a:xfrm>
          <a:prstGeom prst="rect">
            <a:avLst/>
          </a:prstGeom>
          <a:noFill/>
        </p:spPr>
        <p:txBody>
          <a:bodyPr wrap="none" lIns="0" tIns="0" rIns="0" bIns="0" rtlCol="0">
            <a:spAutoFit/>
          </a:bodyPr>
          <a:lstStyle/>
          <a:p>
            <a:pPr marL="0" marR="0" lvl="0" indent="0" algn="l" defTabSz="1085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1E4148"/>
                </a:solidFill>
                <a:effectLst/>
                <a:uLnTx/>
                <a:uFillTx/>
                <a:latin typeface="Ubuntu"/>
                <a:ea typeface="+mn-ea"/>
                <a:cs typeface="+mn-cs"/>
              </a:rPr>
              <a:t>POC</a:t>
            </a:r>
          </a:p>
        </p:txBody>
      </p:sp>
    </p:spTree>
    <p:extLst>
      <p:ext uri="{BB962C8B-B14F-4D97-AF65-F5344CB8AC3E}">
        <p14:creationId xmlns:p14="http://schemas.microsoft.com/office/powerpoint/2010/main" val="4196301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a:t>
            </a:r>
            <a:r>
              <a:rPr lang="da-DK" sz="2800" dirty="0" smtClean="0"/>
              <a:t>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23</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endParaRPr lang="da-DK" sz="1600" dirty="0" smtClean="0">
              <a:solidFill>
                <a:schemeClr val="bg1"/>
              </a:solidFill>
            </a:endParaRP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agriculture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endParaRPr lang="da-DK" sz="1600" dirty="0" smtClean="0">
              <a:solidFill>
                <a:schemeClr val="bg1"/>
              </a:solidFill>
            </a:endParaRP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endParaRPr lang="da-DK" sz="1600" noProof="0" dirty="0" smtClean="0">
              <a:solidFill>
                <a:schemeClr val="bg1"/>
              </a:solidFill>
            </a:endParaRPr>
          </a:p>
          <a:p>
            <a:r>
              <a:rPr lang="da-DK" sz="1600" noProof="0" dirty="0" smtClean="0">
                <a:solidFill>
                  <a:schemeClr val="bg1"/>
                </a:solidFill>
              </a:rPr>
              <a:t>programmes</a:t>
            </a:r>
            <a:endParaRPr lang="da-DK" sz="1600" noProof="0" dirty="0" smtClean="0">
              <a:solidFill>
                <a:schemeClr val="bg1"/>
              </a:solidFill>
            </a:endParaRP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01-11-2018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24</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25</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p:cNvPicPr>
          <p:nvPr/>
        </p:nvPicPr>
        <p:blipFill>
          <a:blip r:embed="rId5"/>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3"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26</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58005" cy="7007629"/>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27</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754599" y="3748449"/>
            <a:ext cx="2435814" cy="1943667"/>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9227699" y="1393706"/>
            <a:ext cx="2953345" cy="2354743"/>
          </a:xfrm>
        </p:spPr>
      </p:pic>
      <p:sp>
        <p:nvSpPr>
          <p:cNvPr id="9" name="Pladsholder til dato 8"/>
          <p:cNvSpPr>
            <a:spLocks noGrp="1"/>
          </p:cNvSpPr>
          <p:nvPr>
            <p:ph type="dt" sz="half" idx="10"/>
          </p:nvPr>
        </p:nvSpPr>
        <p:spPr/>
        <p:txBody>
          <a:bodyPr/>
          <a:lstStyle/>
          <a:p>
            <a:fld id="{1E065F23-D60D-4538-A70F-899635360AB3}" type="datetime1">
              <a:rPr lang="da-DK" smtClean="0"/>
              <a:t>01-11-2018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28</a:t>
            </a:fld>
            <a:endParaRPr lang="da-DK" dirty="0"/>
          </a:p>
        </p:txBody>
      </p:sp>
      <p:pic>
        <p:nvPicPr>
          <p:cNvPr id="28" name="Billede 27"/>
          <p:cNvPicPr>
            <a:picLocks noChangeAspect="1"/>
          </p:cNvPicPr>
          <p:nvPr/>
        </p:nvPicPr>
        <p:blipFill rotWithShape="1">
          <a:blip r:embed="rId6"/>
          <a:srcRect r="3203"/>
          <a:stretch/>
        </p:blipFill>
        <p:spPr>
          <a:xfrm>
            <a:off x="4798373" y="-2780"/>
            <a:ext cx="7382671" cy="1393706"/>
          </a:xfrm>
          <a:prstGeom prst="rect">
            <a:avLst/>
          </a:prstGeom>
        </p:spPr>
      </p:pic>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514095" y="-174515"/>
            <a:ext cx="6862785" cy="1061829"/>
          </a:xfrm>
          <a:prstGeom prst="rect">
            <a:avLst/>
          </a:prstGeom>
          <a:noFill/>
        </p:spPr>
        <p:txBody>
          <a:bodyPr wrap="square" lIns="0" tIns="0" rIns="0" bIns="0" rtlCol="0">
            <a:spAutoFit/>
          </a:bodyPr>
          <a:lstStyle/>
          <a:p>
            <a:endParaRPr lang="da-DK" dirty="0">
              <a:solidFill>
                <a:schemeClr val="tx2">
                  <a:lumMod val="50000"/>
                </a:schemeClr>
              </a:solidFill>
            </a:endParaRPr>
          </a:p>
          <a:p>
            <a:r>
              <a:rPr lang="da-DK" altLang="da-DK" sz="2400" b="1" dirty="0" smtClean="0">
                <a:solidFill>
                  <a:srgbClr val="212121"/>
                </a:solidFill>
                <a:latin typeface="inherit"/>
              </a:rPr>
              <a:t>Making innovation </a:t>
            </a:r>
            <a:r>
              <a:rPr lang="da-DK" altLang="da-DK" sz="2400" b="1" dirty="0" err="1" smtClean="0">
                <a:solidFill>
                  <a:srgbClr val="212121"/>
                </a:solidFill>
                <a:latin typeface="inherit"/>
              </a:rPr>
              <a:t>happen</a:t>
            </a:r>
            <a:endParaRPr lang="da-DK" altLang="da-DK" sz="2400" b="1" dirty="0" smtClean="0">
              <a:solidFill>
                <a:srgbClr val="212121"/>
              </a:solidFill>
              <a:latin typeface="inherit"/>
            </a:endParaRPr>
          </a:p>
          <a:p>
            <a:endParaRPr lang="da-DK" altLang="da-DK" sz="2400" b="1" dirty="0" smtClean="0">
              <a:solidFill>
                <a:srgbClr val="212121"/>
              </a:solidFill>
              <a:latin typeface="inherit"/>
            </a:endParaRPr>
          </a:p>
        </p:txBody>
      </p:sp>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Billedresultat for jakob dahl we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600" y="3656638"/>
            <a:ext cx="2079376" cy="2079376"/>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iasnummer 1"/>
          <p:cNvSpPr>
            <a:spLocks noGrp="1" noChangeAspect="1"/>
          </p:cNvSpPr>
          <p:nvPr>
            <p:ph type="sldNum" sz="quarter" idx="12"/>
          </p:nvPr>
        </p:nvSpPr>
        <p:spPr>
          <a:xfrm>
            <a:off x="9813501" y="5807324"/>
            <a:ext cx="395389" cy="2160000"/>
          </a:xfrm>
        </p:spPr>
        <p:txBody>
          <a:bodyPr/>
          <a:lstStyle/>
          <a:p>
            <a:fld id="{667EC89C-17A0-4E64-A6D2-B825673CEEDF}" type="slidenum">
              <a:rPr lang="da-DK" smtClean="0"/>
              <a:t>29</a:t>
            </a:fld>
            <a:endParaRPr lang="da-DK" dirty="0"/>
          </a:p>
        </p:txBody>
      </p:sp>
      <p:pic>
        <p:nvPicPr>
          <p:cNvPr id="87042" name="Picture 2" descr="Sune D. Ebbesens billede">
            <a:hlinkClick r:id="rId3" tooltip="Vis brugerprofi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842328" y="-4599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Thomas Mathiasens billede">
            <a:hlinkClick r:id="rId5" tooltip="Vis brugerprofi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Bettina Hauges billede">
            <a:hlinkClick r:id="rId7" tooltip="Vis brugerprofi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51" name="Picture 11" descr="Ammitzbølls billede">
            <a:hlinkClick r:id="rId9" tooltip="Vis brugerprofil."/>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a:spLocks noChangeAspect="1"/>
          </p:cNvSpPr>
          <p:nvPr/>
        </p:nvSpPr>
        <p:spPr>
          <a:xfrm>
            <a:off x="5945891" y="1983790"/>
            <a:ext cx="1742785" cy="2031325"/>
          </a:xfrm>
          <a:prstGeom prst="rect">
            <a:avLst/>
          </a:prstGeom>
        </p:spPr>
        <p:txBody>
          <a:bodyPr wrap="none">
            <a:spAutoFit/>
          </a:bodyPr>
          <a:lstStyle/>
          <a:p>
            <a:endParaRPr lang="da-DK" dirty="0">
              <a:solidFill>
                <a:srgbClr val="00B0A6"/>
              </a:solidFill>
            </a:endParaRPr>
          </a:p>
          <a:p>
            <a:r>
              <a:rPr lang="da-DK" dirty="0" smtClean="0">
                <a:solidFill>
                  <a:srgbClr val="00B0A6"/>
                </a:solidFill>
              </a:rPr>
              <a:t>Lars Winther</a:t>
            </a:r>
          </a:p>
          <a:p>
            <a:endParaRPr lang="da-DK" dirty="0">
              <a:solidFill>
                <a:srgbClr val="00B0A6"/>
              </a:solidFill>
            </a:endParaRPr>
          </a:p>
          <a:p>
            <a:endParaRPr lang="da-DK" dirty="0"/>
          </a:p>
          <a:p>
            <a:endParaRPr lang="da-DK" dirty="0"/>
          </a:p>
          <a:p>
            <a:endParaRPr lang="da-DK" dirty="0"/>
          </a:p>
        </p:txBody>
      </p:sp>
      <p:pic>
        <p:nvPicPr>
          <p:cNvPr id="87053"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2600" y="1439704"/>
            <a:ext cx="2079376" cy="2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55" name="Picture 15" descr="Michael Hansens billede">
            <a:hlinkClick r:id="rId12" tooltip="Vis brugerprofil."/>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58" name="Picture 18" descr="Rosenfeldts billede">
            <a:hlinkClick r:id="rId14" tooltip="Vis brugerprofil."/>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6"/>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en-US" dirty="0" smtClean="0"/>
              <a:t>We are approaching the Q/A session</a:t>
            </a:r>
            <a:endParaRPr lang="en-US" dirty="0"/>
          </a:p>
        </p:txBody>
      </p:sp>
      <p:sp>
        <p:nvSpPr>
          <p:cNvPr id="4" name="Rektangel 3"/>
          <p:cNvSpPr/>
          <p:nvPr/>
        </p:nvSpPr>
        <p:spPr>
          <a:xfrm>
            <a:off x="5945891" y="4430388"/>
            <a:ext cx="2388795" cy="415498"/>
          </a:xfrm>
          <a:prstGeom prst="rect">
            <a:avLst/>
          </a:prstGeom>
        </p:spPr>
        <p:txBody>
          <a:bodyPr wrap="none">
            <a:spAutoFit/>
          </a:bodyPr>
          <a:lstStyle/>
          <a:p>
            <a:r>
              <a:rPr lang="da-DK" dirty="0">
                <a:solidFill>
                  <a:srgbClr val="00B0A6"/>
                </a:solidFill>
              </a:rPr>
              <a:t>Jakob Dahl Wedel</a:t>
            </a:r>
            <a:endParaRPr lang="da-DK" dirty="0">
              <a:solidFill>
                <a:srgbClr val="00B0A6"/>
              </a:solidFill>
            </a:endParaRPr>
          </a:p>
        </p:txBody>
      </p:sp>
    </p:spTree>
    <p:extLst>
      <p:ext uri="{BB962C8B-B14F-4D97-AF65-F5344CB8AC3E}">
        <p14:creationId xmlns:p14="http://schemas.microsoft.com/office/powerpoint/2010/main" val="3898481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01-11-2018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78839" y="1535974"/>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Aarhus, Odense,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a:lnSpc>
                <a:spcPct val="100000"/>
              </a:lnSpc>
            </a:pPr>
            <a:r>
              <a:rPr lang="en-US" sz="2400" dirty="0" smtClean="0"/>
              <a:t>4-5 employees in Odense</a:t>
            </a:r>
            <a:endParaRPr lang="da-DK" sz="2400" dirty="0"/>
          </a:p>
          <a:p>
            <a:pPr>
              <a:lnSpc>
                <a:spcPct val="100000"/>
              </a:lnSpc>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3"/>
          <a:srcRect l="38049" t="37680" r="8303" b="8266"/>
          <a:stretch/>
        </p:blipFill>
        <p:spPr>
          <a:xfrm>
            <a:off x="5968925" y="-84032"/>
            <a:ext cx="6202480" cy="3515259"/>
          </a:xfrm>
          <a:prstGeom prst="rect">
            <a:avLst/>
          </a:prstGeom>
        </p:spPr>
      </p:pic>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9090" name="Picture 2" descr="BlÃ¥ 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5" y="0"/>
            <a:ext cx="6162473" cy="34104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lledresultat for agrointelli"/>
          <p:cNvPicPr>
            <a:picLocks noChangeAspect="1" noChangeArrowheads="1"/>
          </p:cNvPicPr>
          <p:nvPr/>
        </p:nvPicPr>
        <p:blipFill rotWithShape="1">
          <a:blip r:embed="rId5">
            <a:extLst>
              <a:ext uri="{28A0092B-C50C-407E-A947-70E740481C1C}">
                <a14:useLocalDpi xmlns:a14="http://schemas.microsoft.com/office/drawing/2010/main" val="0"/>
              </a:ext>
            </a:extLst>
          </a:blip>
          <a:srcRect l="14926" t="8133" r="4394" b="8857"/>
          <a:stretch/>
        </p:blipFill>
        <p:spPr bwMode="auto">
          <a:xfrm>
            <a:off x="-98855" y="3372753"/>
            <a:ext cx="6216051" cy="3486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resultat for mir rob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27" t="8519" r="14042" b="13967"/>
          <a:stretch/>
        </p:blipFill>
        <p:spPr bwMode="auto">
          <a:xfrm>
            <a:off x="6117197" y="3410465"/>
            <a:ext cx="6080997" cy="3433151"/>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noProof="0" dirty="0" smtClean="0"/>
              <a:t>SDU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81208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2"/>
            <a:ext cx="3537038" cy="1738184"/>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87042" name="Picture 2" descr="Billedresultat for syddansk universitet"/>
          <p:cNvPicPr>
            <a:picLocks noChangeAspect="1" noChangeArrowheads="1"/>
          </p:cNvPicPr>
          <p:nvPr/>
        </p:nvPicPr>
        <p:blipFill rotWithShape="1">
          <a:blip r:embed="rId8">
            <a:extLst>
              <a:ext uri="{28A0092B-C50C-407E-A947-70E740481C1C}">
                <a14:useLocalDpi xmlns:a14="http://schemas.microsoft.com/office/drawing/2010/main" val="0"/>
              </a:ext>
            </a:extLst>
          </a:blip>
          <a:srcRect t="33629"/>
          <a:stretch/>
        </p:blipFill>
        <p:spPr bwMode="auto">
          <a:xfrm>
            <a:off x="4291311" y="964347"/>
            <a:ext cx="3608972" cy="179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039483956"/>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smtClean="0">
                          <a:solidFill>
                            <a:schemeClr val="tx1"/>
                          </a:solidFill>
                          <a:latin typeface="+mn-lt"/>
                          <a:ea typeface="+mn-ea"/>
                          <a:cs typeface="+mn-cs"/>
                        </a:rPr>
                        <a:t>(</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24</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6</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a:t>
            </a:r>
            <a:r>
              <a:rPr lang="da-DK" dirty="0" err="1" smtClean="0"/>
              <a:t>many</a:t>
            </a:r>
            <a:r>
              <a:rPr lang="da-DK" dirty="0" smtClean="0"/>
              <a:t> </a:t>
            </a:r>
            <a:r>
              <a:rPr lang="da-DK" dirty="0" err="1" smtClean="0"/>
              <a:t>succeed</a:t>
            </a:r>
            <a:r>
              <a:rPr lang="da-DK" dirty="0" smtClean="0"/>
              <a:t> last </a:t>
            </a:r>
            <a:r>
              <a:rPr lang="da-DK" dirty="0" err="1" smtClean="0"/>
              <a:t>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7</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pic>
        <p:nvPicPr>
          <p:cNvPr id="88066" name="Picture 2" descr="Billedresultat for SDU"/>
          <p:cNvPicPr>
            <a:picLocks noChangeAspect="1" noChangeArrowheads="1"/>
          </p:cNvPicPr>
          <p:nvPr/>
        </p:nvPicPr>
        <p:blipFill rotWithShape="1">
          <a:blip r:embed="rId2">
            <a:extLst>
              <a:ext uri="{28A0092B-C50C-407E-A947-70E740481C1C}">
                <a14:useLocalDpi xmlns:a14="http://schemas.microsoft.com/office/drawing/2010/main" val="0"/>
              </a:ext>
            </a:extLst>
          </a:blip>
          <a:srcRect l="47822" r="7751"/>
          <a:stretch/>
        </p:blipFill>
        <p:spPr bwMode="auto">
          <a:xfrm>
            <a:off x="7019413" y="2343106"/>
            <a:ext cx="4596854" cy="314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endParaRPr lang="da-DK" dirty="0" smtClean="0">
              <a:solidFill>
                <a:srgbClr val="1E4148"/>
              </a:solidFill>
            </a:endParaRP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01/11/2018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8</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a:t>
            </a:r>
            <a:r>
              <a:rPr lang="da-DK" dirty="0" smtClean="0"/>
              <a:t>2019 +DKK 700m</a:t>
            </a:r>
            <a:r>
              <a:rPr lang="da-DK" dirty="0" smtClean="0"/>
              <a:t/>
            </a:r>
            <a:br>
              <a:rPr lang="da-DK" dirty="0" smtClean="0"/>
            </a:br>
            <a:r>
              <a:rPr lang="da-DK" sz="1200" b="0" dirty="0" err="1" smtClean="0"/>
              <a:t>Possible</a:t>
            </a:r>
            <a:r>
              <a:rPr lang="da-DK" sz="1200" b="0" dirty="0" smtClean="0"/>
              <a:t> </a:t>
            </a:r>
            <a:r>
              <a:rPr lang="da-DK" sz="1200" b="0" dirty="0" err="1" smtClean="0"/>
              <a:t>calls</a:t>
            </a:r>
            <a:r>
              <a:rPr lang="da-DK" sz="1200" b="0" dirty="0" smtClean="0"/>
              <a:t> – </a:t>
            </a:r>
            <a:r>
              <a:rPr lang="da-DK" sz="1200" b="0" dirty="0" err="1" smtClean="0"/>
              <a:t>awaiting</a:t>
            </a:r>
            <a:r>
              <a:rPr lang="da-DK" sz="1200" b="0" dirty="0" smtClean="0"/>
              <a:t> </a:t>
            </a:r>
            <a:r>
              <a:rPr lang="da-DK" sz="1200" b="0" dirty="0" err="1" smtClean="0"/>
              <a:t>ongoing</a:t>
            </a:r>
            <a:r>
              <a:rPr lang="da-DK" sz="1200" b="0" dirty="0" smtClean="0"/>
              <a:t> </a:t>
            </a:r>
            <a:r>
              <a:rPr lang="da-DK" sz="1200" b="0" dirty="0" err="1" smtClean="0"/>
              <a:t>fiscal</a:t>
            </a:r>
            <a:r>
              <a:rPr lang="da-DK" sz="1200" b="0" dirty="0" smtClean="0"/>
              <a:t> </a:t>
            </a:r>
            <a:r>
              <a:rPr lang="da-DK" sz="1200" b="0" dirty="0" err="1" smtClean="0"/>
              <a:t>law</a:t>
            </a:r>
            <a:r>
              <a:rPr lang="da-DK" sz="1200" b="0" dirty="0" smtClean="0"/>
              <a:t> </a:t>
            </a:r>
            <a:r>
              <a:rPr lang="da-DK" sz="1200" b="0" dirty="0" err="1" smtClean="0"/>
              <a:t>negotiations</a:t>
            </a:r>
            <a:endParaRPr lang="da-DK" sz="1200" b="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3" name="Rektangel 2"/>
          <p:cNvSpPr/>
          <p:nvPr/>
        </p:nvSpPr>
        <p:spPr>
          <a:xfrm>
            <a:off x="783814" y="3786163"/>
            <a:ext cx="4666890" cy="2288960"/>
          </a:xfrm>
          <a:prstGeom prst="rect">
            <a:avLst/>
          </a:prstGeom>
          <a:solidFill>
            <a:srgbClr val="27A6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latin typeface="Calibri" panose="020F0502020204030204" pitchFamily="34" charset="0"/>
              </a:rPr>
              <a:t>Green </a:t>
            </a:r>
            <a:r>
              <a:rPr lang="da-DK" sz="2400" b="1" dirty="0">
                <a:solidFill>
                  <a:schemeClr val="bg1"/>
                </a:solidFill>
                <a:latin typeface="Calibri" panose="020F0502020204030204" pitchFamily="34" charset="0"/>
              </a:rPr>
              <a:t>Growth</a:t>
            </a:r>
          </a:p>
          <a:p>
            <a:endParaRPr lang="da-DK" sz="1400" dirty="0" smtClean="0">
              <a:solidFill>
                <a:schemeClr val="bg1"/>
              </a:solidFill>
              <a:latin typeface="Calibri" panose="020F0502020204030204" pitchFamily="34" charset="0"/>
            </a:endParaRPr>
          </a:p>
          <a:p>
            <a:r>
              <a:rPr lang="da-DK" sz="1400" dirty="0" err="1" smtClean="0">
                <a:solidFill>
                  <a:schemeClr val="bg1"/>
                </a:solidFill>
                <a:latin typeface="Calibri" panose="020F0502020204030204" pitchFamily="34" charset="0"/>
              </a:rPr>
              <a:t>Including</a:t>
            </a:r>
            <a:r>
              <a:rPr lang="da-DK" sz="1400" dirty="0" smtClean="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e.g</a:t>
            </a:r>
            <a:r>
              <a:rPr lang="da-DK" sz="1400" dirty="0" smtClean="0">
                <a:solidFill>
                  <a:schemeClr val="bg1"/>
                </a:solidFill>
                <a:latin typeface="Calibri" panose="020F0502020204030204" pitchFamily="34" charset="0"/>
              </a:rPr>
              <a:t>. </a:t>
            </a:r>
            <a:r>
              <a:rPr lang="da-DK" sz="1400" dirty="0" err="1">
                <a:solidFill>
                  <a:schemeClr val="bg1"/>
                </a:solidFill>
                <a:latin typeface="Calibri" panose="020F0502020204030204" pitchFamily="34" charset="0"/>
              </a:rPr>
              <a:t>e</a:t>
            </a:r>
            <a:r>
              <a:rPr lang="da-DK" sz="1400" dirty="0" err="1" smtClean="0">
                <a:solidFill>
                  <a:schemeClr val="bg1"/>
                </a:solidFill>
                <a:latin typeface="Calibri" panose="020F0502020204030204" pitchFamily="34" charset="0"/>
              </a:rPr>
              <a:t>nergy</a:t>
            </a:r>
            <a:r>
              <a:rPr lang="da-DK" sz="1400" dirty="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climate</a:t>
            </a:r>
            <a:r>
              <a:rPr lang="da-DK" sz="1400" dirty="0" smtClean="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environment</a:t>
            </a:r>
            <a:r>
              <a:rPr lang="da-DK" sz="1400" dirty="0">
                <a:solidFill>
                  <a:schemeClr val="bg1"/>
                </a:solidFill>
                <a:latin typeface="Calibri" panose="020F0502020204030204" pitchFamily="34" charset="0"/>
              </a:rPr>
              <a:t>,  </a:t>
            </a:r>
            <a:r>
              <a:rPr lang="da-DK" sz="1400" dirty="0" err="1">
                <a:solidFill>
                  <a:schemeClr val="bg1"/>
                </a:solidFill>
                <a:latin typeface="Calibri" panose="020F0502020204030204" pitchFamily="34" charset="0"/>
              </a:rPr>
              <a:t>o</a:t>
            </a:r>
            <a:r>
              <a:rPr lang="da-DK" sz="1400" dirty="0" err="1" smtClean="0">
                <a:solidFill>
                  <a:schemeClr val="bg1"/>
                </a:solidFill>
                <a:latin typeface="Calibri" panose="020F0502020204030204" pitchFamily="34" charset="0"/>
              </a:rPr>
              <a:t>rganic</a:t>
            </a:r>
            <a:r>
              <a:rPr lang="da-DK" sz="1400" dirty="0" smtClean="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food</a:t>
            </a:r>
            <a:r>
              <a:rPr lang="da-DK" sz="1400" dirty="0" smtClean="0">
                <a:solidFill>
                  <a:schemeClr val="bg1"/>
                </a:solidFill>
                <a:latin typeface="Calibri" panose="020F0502020204030204" pitchFamily="34" charset="0"/>
              </a:rPr>
              <a:t>,</a:t>
            </a:r>
            <a:r>
              <a:rPr lang="da-DK" sz="1400" dirty="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aquaculture</a:t>
            </a:r>
            <a:r>
              <a:rPr lang="da-DK" sz="1400" dirty="0" smtClean="0">
                <a:solidFill>
                  <a:schemeClr val="bg1"/>
                </a:solidFill>
                <a:latin typeface="Calibri" panose="020F0502020204030204" pitchFamily="34" charset="0"/>
              </a:rPr>
              <a:t>, </a:t>
            </a:r>
            <a:r>
              <a:rPr lang="da-DK" sz="1400" dirty="0" err="1" smtClean="0">
                <a:solidFill>
                  <a:schemeClr val="bg1"/>
                </a:solidFill>
                <a:latin typeface="Calibri" panose="020F0502020204030204" pitchFamily="34" charset="0"/>
              </a:rPr>
              <a:t>circular</a:t>
            </a:r>
            <a:r>
              <a:rPr lang="da-DK" sz="1400" dirty="0" smtClean="0">
                <a:solidFill>
                  <a:schemeClr val="bg1"/>
                </a:solidFill>
                <a:latin typeface="Calibri" panose="020F0502020204030204" pitchFamily="34" charset="0"/>
              </a:rPr>
              <a:t> </a:t>
            </a:r>
            <a:r>
              <a:rPr lang="da-DK" sz="1400" dirty="0" err="1">
                <a:solidFill>
                  <a:schemeClr val="bg1"/>
                </a:solidFill>
                <a:latin typeface="Calibri" panose="020F0502020204030204" pitchFamily="34" charset="0"/>
              </a:rPr>
              <a:t>e</a:t>
            </a:r>
            <a:r>
              <a:rPr lang="da-DK" sz="1400" dirty="0" err="1" smtClean="0">
                <a:solidFill>
                  <a:schemeClr val="bg1"/>
                </a:solidFill>
                <a:latin typeface="Calibri" panose="020F0502020204030204" pitchFamily="34" charset="0"/>
              </a:rPr>
              <a:t>conomy</a:t>
            </a:r>
            <a:r>
              <a:rPr lang="da-DK" sz="1400" dirty="0" smtClean="0">
                <a:solidFill>
                  <a:schemeClr val="bg1"/>
                </a:solidFill>
                <a:latin typeface="Calibri" panose="020F0502020204030204" pitchFamily="34" charset="0"/>
              </a:rPr>
              <a:t>, bioressources, AMR, </a:t>
            </a:r>
            <a:r>
              <a:rPr lang="da-DK" sz="1400" dirty="0" err="1" smtClean="0">
                <a:solidFill>
                  <a:schemeClr val="bg1"/>
                </a:solidFill>
                <a:latin typeface="Calibri" panose="020F0502020204030204" pitchFamily="34" charset="0"/>
              </a:rPr>
              <a:t>microplastics</a:t>
            </a:r>
            <a:r>
              <a:rPr lang="da-DK" sz="1400" dirty="0" smtClean="0">
                <a:solidFill>
                  <a:schemeClr val="bg1"/>
                </a:solidFill>
                <a:latin typeface="Calibri" panose="020F0502020204030204" pitchFamily="34" charset="0"/>
              </a:rPr>
              <a:t> etc.</a:t>
            </a:r>
            <a:endParaRPr lang="da-DK" sz="1400" b="1" dirty="0">
              <a:solidFill>
                <a:schemeClr val="bg1"/>
              </a:solidFill>
              <a:latin typeface="Calibri" panose="020F0502020204030204" pitchFamily="34" charset="0"/>
            </a:endParaRPr>
          </a:p>
          <a:p>
            <a:pPr algn="r"/>
            <a:r>
              <a:rPr lang="da-DK" sz="3200" b="1" dirty="0">
                <a:solidFill>
                  <a:schemeClr val="bg1"/>
                </a:solidFill>
                <a:latin typeface="Calibri" panose="020F0502020204030204" pitchFamily="34" charset="0"/>
              </a:rPr>
              <a:t>         </a:t>
            </a:r>
            <a:r>
              <a:rPr lang="da-DK" sz="3200" b="1" dirty="0" smtClean="0">
                <a:solidFill>
                  <a:schemeClr val="bg1"/>
                </a:solidFill>
                <a:latin typeface="Calibri" panose="020F0502020204030204" pitchFamily="34" charset="0"/>
              </a:rPr>
              <a:t>         </a:t>
            </a:r>
            <a:endParaRPr lang="da-DK" sz="3200" b="1" dirty="0">
              <a:solidFill>
                <a:schemeClr val="bg1"/>
              </a:solidFill>
              <a:latin typeface="Calibri" panose="020F0502020204030204" pitchFamily="34" charset="0"/>
            </a:endParaRPr>
          </a:p>
        </p:txBody>
      </p:sp>
      <p:sp>
        <p:nvSpPr>
          <p:cNvPr id="12" name="Rektangel 11"/>
          <p:cNvSpPr/>
          <p:nvPr/>
        </p:nvSpPr>
        <p:spPr>
          <a:xfrm>
            <a:off x="5532354" y="1492370"/>
            <a:ext cx="4986067" cy="2191110"/>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b="1" dirty="0">
                <a:solidFill>
                  <a:schemeClr val="bg1"/>
                </a:solidFill>
                <a:latin typeface="Calibri" panose="020F0502020204030204" pitchFamily="34" charset="0"/>
              </a:rPr>
              <a:t>New </a:t>
            </a:r>
            <a:r>
              <a:rPr lang="da-DK" sz="2400" b="1" dirty="0" err="1">
                <a:solidFill>
                  <a:schemeClr val="bg1"/>
                </a:solidFill>
                <a:latin typeface="Calibri" panose="020F0502020204030204" pitchFamily="34" charset="0"/>
              </a:rPr>
              <a:t>Technological</a:t>
            </a:r>
            <a:r>
              <a:rPr lang="da-DK" sz="2400" b="1" dirty="0">
                <a:solidFill>
                  <a:schemeClr val="bg1"/>
                </a:solidFill>
                <a:latin typeface="Calibri" panose="020F0502020204030204" pitchFamily="34" charset="0"/>
              </a:rPr>
              <a:t> </a:t>
            </a:r>
            <a:r>
              <a:rPr lang="da-DK" sz="2400" b="1" dirty="0" err="1">
                <a:solidFill>
                  <a:schemeClr val="bg1"/>
                </a:solidFill>
                <a:latin typeface="Calibri" panose="020F0502020204030204" pitchFamily="34" charset="0"/>
              </a:rPr>
              <a:t>O</a:t>
            </a:r>
            <a:r>
              <a:rPr lang="da-DK" sz="2400" b="1" dirty="0" err="1" smtClean="0">
                <a:solidFill>
                  <a:schemeClr val="bg1"/>
                </a:solidFill>
                <a:latin typeface="Calibri" panose="020F0502020204030204" pitchFamily="34" charset="0"/>
              </a:rPr>
              <a:t>pportunities</a:t>
            </a:r>
            <a:endParaRPr lang="da-DK" sz="2400" b="1" dirty="0">
              <a:solidFill>
                <a:schemeClr val="bg1"/>
              </a:solidFill>
              <a:latin typeface="Calibri" panose="020F0502020204030204" pitchFamily="34" charset="0"/>
            </a:endParaRPr>
          </a:p>
          <a:p>
            <a:endParaRPr lang="da-DK" sz="1400" dirty="0" smtClean="0">
              <a:solidFill>
                <a:schemeClr val="bg1"/>
              </a:solidFill>
            </a:endParaRPr>
          </a:p>
          <a:p>
            <a:r>
              <a:rPr lang="da-DK" sz="1400" dirty="0" err="1" smtClean="0">
                <a:solidFill>
                  <a:schemeClr val="bg1"/>
                </a:solidFill>
              </a:rPr>
              <a:t>Including</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/research center,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smtClean="0">
                <a:solidFill>
                  <a:schemeClr val="bg1"/>
                </a:solidFill>
              </a:rPr>
              <a:t>, etc.</a:t>
            </a:r>
            <a:r>
              <a:rPr lang="da-DK" sz="1400" b="1" dirty="0" smtClean="0">
                <a:solidFill>
                  <a:schemeClr val="accent3">
                    <a:lumMod val="50000"/>
                  </a:schemeClr>
                </a:solidFill>
              </a:rPr>
              <a:t> </a:t>
            </a:r>
            <a:endParaRPr lang="da-DK" sz="1400" b="1" dirty="0">
              <a:solidFill>
                <a:schemeClr val="bg1"/>
              </a:solidFill>
            </a:endParaRPr>
          </a:p>
          <a:p>
            <a:r>
              <a:rPr lang="da-DK" sz="3200" b="1" dirty="0">
                <a:solidFill>
                  <a:schemeClr val="bg1"/>
                </a:solidFill>
                <a:latin typeface="Calibri" panose="020F0502020204030204" pitchFamily="34" charset="0"/>
              </a:rPr>
              <a:t>	</a:t>
            </a:r>
            <a:endParaRPr lang="da-DK" sz="2000" dirty="0">
              <a:solidFill>
                <a:schemeClr val="bg1"/>
              </a:solidFill>
              <a:latin typeface="Calibri" panose="020F0502020204030204" pitchFamily="34" charset="0"/>
            </a:endParaRPr>
          </a:p>
        </p:txBody>
      </p:sp>
      <p:sp>
        <p:nvSpPr>
          <p:cNvPr id="13" name="Rektangel 12"/>
          <p:cNvSpPr/>
          <p:nvPr/>
        </p:nvSpPr>
        <p:spPr>
          <a:xfrm>
            <a:off x="783814" y="1492370"/>
            <a:ext cx="4666890" cy="2191110"/>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smtClean="0">
              <a:solidFill>
                <a:schemeClr val="bg1"/>
              </a:solidFill>
              <a:latin typeface="Calibri" panose="020F0502020204030204" pitchFamily="34" charset="0"/>
            </a:endParaRPr>
          </a:p>
          <a:p>
            <a:r>
              <a:rPr lang="en-US" sz="2400" b="1" dirty="0" smtClean="0">
                <a:solidFill>
                  <a:schemeClr val="bg1"/>
                </a:solidFill>
                <a:latin typeface="Calibri" panose="020F0502020204030204" pitchFamily="34" charset="0"/>
              </a:rPr>
              <a:t>Better </a:t>
            </a:r>
            <a:r>
              <a:rPr lang="en-US" sz="2400" b="1" dirty="0">
                <a:solidFill>
                  <a:schemeClr val="bg1"/>
                </a:solidFill>
                <a:latin typeface="Calibri" panose="020F0502020204030204" pitchFamily="34" charset="0"/>
              </a:rPr>
              <a:t>Health and Clinical Research</a:t>
            </a:r>
          </a:p>
          <a:p>
            <a:endParaRPr lang="en-US" sz="1600" dirty="0" smtClean="0">
              <a:solidFill>
                <a:schemeClr val="bg1"/>
              </a:solidFill>
              <a:latin typeface="Calibri" panose="020F0502020204030204" pitchFamily="34" charset="0"/>
            </a:endParaRPr>
          </a:p>
          <a:p>
            <a:r>
              <a:rPr lang="en-US" sz="1600" dirty="0" smtClean="0">
                <a:solidFill>
                  <a:schemeClr val="bg1"/>
                </a:solidFill>
                <a:latin typeface="Calibri" panose="020F0502020204030204" pitchFamily="34" charset="0"/>
              </a:rPr>
              <a:t>Including e.g. a </a:t>
            </a:r>
            <a:r>
              <a:rPr lang="en-US" sz="1600" dirty="0">
                <a:solidFill>
                  <a:schemeClr val="bg1"/>
                </a:solidFill>
                <a:latin typeface="Calibri" panose="020F0502020204030204" pitchFamily="34" charset="0"/>
              </a:rPr>
              <a:t>citizen-based and technology-supported health </a:t>
            </a:r>
            <a:r>
              <a:rPr lang="en-US" sz="1600" dirty="0" smtClean="0">
                <a:solidFill>
                  <a:schemeClr val="bg1"/>
                </a:solidFill>
                <a:latin typeface="Calibri" panose="020F0502020204030204" pitchFamily="34" charset="0"/>
              </a:rPr>
              <a:t>system, diagnostics, prevention, vaccines, microbiome, medico technologies, </a:t>
            </a:r>
            <a:r>
              <a:rPr lang="en-US" sz="1600" dirty="0" err="1" smtClean="0">
                <a:solidFill>
                  <a:schemeClr val="bg1"/>
                </a:solidFill>
                <a:latin typeface="Calibri" panose="020F0502020204030204" pitchFamily="34" charset="0"/>
              </a:rPr>
              <a:t>etc</a:t>
            </a:r>
            <a:endParaRPr lang="en-US" sz="1600" b="1" dirty="0">
              <a:solidFill>
                <a:schemeClr val="bg1"/>
              </a:solidFill>
              <a:latin typeface="Calibri" panose="020F0502020204030204" pitchFamily="34" charset="0"/>
            </a:endParaRPr>
          </a:p>
          <a:p>
            <a:pPr algn="r"/>
            <a:r>
              <a:rPr lang="en-US" sz="2400" b="1" dirty="0">
                <a:solidFill>
                  <a:schemeClr val="bg1"/>
                </a:solidFill>
                <a:latin typeface="Calibri" panose="020F0502020204030204" pitchFamily="34" charset="0"/>
              </a:rPr>
              <a:t> </a:t>
            </a:r>
            <a:endParaRPr lang="en-US" sz="3200" b="1" dirty="0">
              <a:solidFill>
                <a:schemeClr val="bg1"/>
              </a:solidFill>
              <a:latin typeface="Calibri" panose="020F0502020204030204" pitchFamily="34" charset="0"/>
            </a:endParaRPr>
          </a:p>
          <a:p>
            <a:pPr algn="ctr"/>
            <a:endParaRPr lang="da-DK" sz="2000" noProof="0" dirty="0" err="1" smtClean="0">
              <a:solidFill>
                <a:schemeClr val="bg1"/>
              </a:solidFill>
            </a:endParaRPr>
          </a:p>
        </p:txBody>
      </p:sp>
      <p:sp>
        <p:nvSpPr>
          <p:cNvPr id="14" name="Rektangel 13"/>
          <p:cNvSpPr/>
          <p:nvPr/>
        </p:nvSpPr>
        <p:spPr>
          <a:xfrm>
            <a:off x="5532355" y="3786163"/>
            <a:ext cx="4986067" cy="1199196"/>
          </a:xfrm>
          <a:prstGeom prst="rect">
            <a:avLst/>
          </a:prstGeom>
          <a:solidFill>
            <a:srgbClr val="1E414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latin typeface="Calibri" panose="020F0502020204030204" pitchFamily="34" charset="0"/>
            </a:endParaRPr>
          </a:p>
          <a:p>
            <a:r>
              <a:rPr lang="da-DK" sz="2400" b="1" dirty="0" smtClean="0">
                <a:solidFill>
                  <a:schemeClr val="bg1"/>
                </a:solidFill>
                <a:latin typeface="Calibri" panose="020F0502020204030204" pitchFamily="34" charset="0"/>
              </a:rPr>
              <a:t>New </a:t>
            </a:r>
            <a:r>
              <a:rPr lang="da-DK" sz="2400" b="1" dirty="0" err="1" smtClean="0">
                <a:solidFill>
                  <a:schemeClr val="bg1"/>
                </a:solidFill>
                <a:latin typeface="Calibri" panose="020F0502020204030204" pitchFamily="34" charset="0"/>
              </a:rPr>
              <a:t>Thematic</a:t>
            </a:r>
            <a:r>
              <a:rPr lang="da-DK" sz="2400" b="1" dirty="0" smtClean="0">
                <a:solidFill>
                  <a:schemeClr val="bg1"/>
                </a:solidFill>
                <a:latin typeface="Calibri" panose="020F0502020204030204" pitchFamily="34" charset="0"/>
              </a:rPr>
              <a:t> </a:t>
            </a:r>
            <a:r>
              <a:rPr lang="da-DK" sz="2400" b="1" dirty="0" err="1" smtClean="0">
                <a:solidFill>
                  <a:schemeClr val="bg1"/>
                </a:solidFill>
                <a:latin typeface="Calibri" panose="020F0502020204030204" pitchFamily="34" charset="0"/>
              </a:rPr>
              <a:t>calls</a:t>
            </a:r>
            <a:r>
              <a:rPr lang="da-DK" sz="2400" b="1" dirty="0" smtClean="0">
                <a:solidFill>
                  <a:schemeClr val="bg1"/>
                </a:solidFill>
                <a:latin typeface="Calibri" panose="020F0502020204030204" pitchFamily="34" charset="0"/>
              </a:rPr>
              <a:t>?</a:t>
            </a:r>
            <a:endParaRPr lang="da-DK" sz="2400" b="1" dirty="0" smtClean="0">
              <a:solidFill>
                <a:schemeClr val="bg1"/>
              </a:solidFill>
              <a:latin typeface="Calibri" panose="020F0502020204030204" pitchFamily="34" charset="0"/>
            </a:endParaRPr>
          </a:p>
          <a:p>
            <a:r>
              <a:rPr lang="da-DK" sz="1400" b="1" dirty="0" smtClean="0">
                <a:solidFill>
                  <a:schemeClr val="bg1"/>
                </a:solidFill>
                <a:latin typeface="Calibri" panose="020F0502020204030204" pitchFamily="34" charset="0"/>
              </a:rPr>
              <a:t>	</a:t>
            </a:r>
            <a:r>
              <a:rPr lang="da-DK" sz="2000" b="1" dirty="0" smtClean="0">
                <a:solidFill>
                  <a:schemeClr val="bg1"/>
                </a:solidFill>
                <a:latin typeface="Calibri" panose="020F0502020204030204" pitchFamily="34" charset="0"/>
              </a:rPr>
              <a:t>	</a:t>
            </a:r>
            <a:endParaRPr lang="da-DK" sz="2000" noProof="0" dirty="0" err="1" smtClean="0">
              <a:solidFill>
                <a:schemeClr val="bg1"/>
              </a:solidFill>
            </a:endParaRPr>
          </a:p>
        </p:txBody>
      </p:sp>
      <p:sp>
        <p:nvSpPr>
          <p:cNvPr id="15" name="Rektangel 14"/>
          <p:cNvSpPr/>
          <p:nvPr/>
        </p:nvSpPr>
        <p:spPr>
          <a:xfrm>
            <a:off x="5532353" y="5058040"/>
            <a:ext cx="4986067" cy="1017083"/>
          </a:xfrm>
          <a:prstGeom prst="rect">
            <a:avLst/>
          </a:prstGeom>
          <a:solidFill>
            <a:srgbClr val="27A6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latin typeface="Calibri" panose="020F0502020204030204" pitchFamily="34" charset="0"/>
              </a:rPr>
              <a:t>Open </a:t>
            </a:r>
            <a:r>
              <a:rPr lang="da-DK" sz="2400" b="1" dirty="0" err="1">
                <a:solidFill>
                  <a:schemeClr val="bg1"/>
                </a:solidFill>
                <a:latin typeface="Calibri" panose="020F0502020204030204" pitchFamily="34" charset="0"/>
              </a:rPr>
              <a:t>call</a:t>
            </a:r>
            <a:r>
              <a:rPr lang="da-DK" sz="2400" b="1"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NAME" val="SingleBoat"/>
</p:tagLst>
</file>

<file path=ppt/tags/tag119.xml><?xml version="1.0" encoding="utf-8"?>
<p:tagLst xmlns:a="http://schemas.openxmlformats.org/drawingml/2006/main" xmlns:r="http://schemas.openxmlformats.org/officeDocument/2006/relationships" xmlns:p="http://schemas.openxmlformats.org/presentationml/2006/main">
  <p:tag name="NAME" val="SingleBoat"/>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SingleBoat"/>
</p:tagLst>
</file>

<file path=ppt/tags/tag121.xml><?xml version="1.0" encoding="utf-8"?>
<p:tagLst xmlns:a="http://schemas.openxmlformats.org/drawingml/2006/main" xmlns:r="http://schemas.openxmlformats.org/officeDocument/2006/relationships" xmlns:p="http://schemas.openxmlformats.org/presentationml/2006/main">
  <p:tag name="NAME" val="SingleBoat"/>
</p:tagLst>
</file>

<file path=ppt/tags/tag12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3.xml><?xml version="1.0" encoding="utf-8"?>
<p:tagLst xmlns:a="http://schemas.openxmlformats.org/drawingml/2006/main" xmlns:r="http://schemas.openxmlformats.org/officeDocument/2006/relationships" xmlns:p="http://schemas.openxmlformats.org/presentationml/2006/main">
  <p:tag name="NAME" val="SingleBoatText"/>
</p:tagLst>
</file>

<file path=ppt/tags/tag12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5.xml><?xml version="1.0" encoding="utf-8"?>
<p:tagLst xmlns:a="http://schemas.openxmlformats.org/drawingml/2006/main" xmlns:r="http://schemas.openxmlformats.org/officeDocument/2006/relationships" xmlns:p="http://schemas.openxmlformats.org/presentationml/2006/main">
  <p:tag name="NAME" val="SingleBoatText"/>
</p:tagLst>
</file>

<file path=ppt/tags/tag12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7.xml><?xml version="1.0" encoding="utf-8"?>
<p:tagLst xmlns:a="http://schemas.openxmlformats.org/drawingml/2006/main" xmlns:r="http://schemas.openxmlformats.org/officeDocument/2006/relationships" xmlns:p="http://schemas.openxmlformats.org/presentationml/2006/main">
  <p:tag name="NAME" val="SingleBoatText"/>
</p:tagLst>
</file>

<file path=ppt/tags/tag1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9.xml><?xml version="1.0" encoding="utf-8"?>
<p:tagLst xmlns:a="http://schemas.openxmlformats.org/drawingml/2006/main" xmlns:r="http://schemas.openxmlformats.org/officeDocument/2006/relationships" xmlns:p="http://schemas.openxmlformats.org/presentationml/2006/main">
  <p:tag name="NAME" val="SingleBoatText"/>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1179</Words>
  <Application>Microsoft Office PowerPoint</Application>
  <PresentationFormat>Brugerdefineret</PresentationFormat>
  <Paragraphs>486</Paragraphs>
  <Slides>30</Slides>
  <Notes>11</Notes>
  <HiddenSlides>0</HiddenSlides>
  <MMClips>0</MMClips>
  <ScaleCrop>false</ScaleCrop>
  <HeadingPairs>
    <vt:vector size="8" baseType="variant">
      <vt:variant>
        <vt:lpstr>Benyttede skrifttyper</vt:lpstr>
      </vt:variant>
      <vt:variant>
        <vt:i4>9</vt:i4>
      </vt:variant>
      <vt:variant>
        <vt:lpstr>Tema</vt:lpstr>
      </vt:variant>
      <vt:variant>
        <vt:i4>23</vt:i4>
      </vt:variant>
      <vt:variant>
        <vt:lpstr>Integrerede OLE-servere</vt:lpstr>
      </vt:variant>
      <vt:variant>
        <vt:i4>1</vt:i4>
      </vt:variant>
      <vt:variant>
        <vt:lpstr>Slidetitler</vt:lpstr>
      </vt:variant>
      <vt:variant>
        <vt:i4>30</vt:i4>
      </vt:variant>
    </vt:vector>
  </HeadingPairs>
  <TitlesOfParts>
    <vt:vector size="63" baseType="lpstr">
      <vt:lpstr>Arial</vt:lpstr>
      <vt:lpstr>Calibri</vt:lpstr>
      <vt:lpstr>Courier New</vt:lpstr>
      <vt:lpstr>HelveticaNeueLT Std Lt Cn</vt:lpstr>
      <vt:lpstr>inherit</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think-cell Slide</vt:lpstr>
      <vt:lpstr>PowerPoint-præsentation</vt:lpstr>
      <vt:lpstr>From science to value</vt:lpstr>
      <vt:lpstr>IFD Regional model</vt:lpstr>
      <vt:lpstr>PowerPoint-præsentation</vt:lpstr>
      <vt:lpstr>Three entries</vt:lpstr>
      <vt:lpstr>PowerPoint-præsentation</vt:lpstr>
      <vt:lpstr>Grand Solutions</vt:lpstr>
      <vt:lpstr>Grand Solutions</vt:lpstr>
      <vt:lpstr>Grand Solutions 2019 +DKK 700m Possible calls – awaiting ongoing fiscal law negotiations</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InnoBooster – high succesrate in Southern Denmark</vt:lpstr>
      <vt:lpstr>Number and succes of IB-applications in the municipalities</vt:lpstr>
      <vt:lpstr>New opportunities in the innovation value chain </vt:lpstr>
      <vt:lpstr> Platforms for international programmes</vt:lpstr>
      <vt:lpstr>IFD budget: DKK 150-175m</vt:lpstr>
      <vt:lpstr>PowerPoint-præsentation</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2018-11-01T15:18:19Z</dcterms:modified>
</cp:coreProperties>
</file>