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56.xml" ContentType="application/vnd.openxmlformats-officedocument.presentationml.tags+xml"/>
  <Override PartName="/ppt/slideLayouts/slideLayout62.xml" ContentType="application/vnd.openxmlformats-officedocument.presentationml.slideLayout+xml"/>
  <Override PartName="/ppt/theme/theme8.xml" ContentType="application/vnd.openxmlformats-officedocument.theme+xml"/>
  <Override PartName="/ppt/tags/tag57.xml" ContentType="application/vnd.openxmlformats-officedocument.presentationml.tags+xml"/>
  <Override PartName="/ppt/slideLayouts/slideLayout63.xml" ContentType="application/vnd.openxmlformats-officedocument.presentationml.slideLayout+xml"/>
  <Override PartName="/ppt/theme/theme9.xml" ContentType="application/vnd.openxmlformats-officedocument.theme+xml"/>
  <Override PartName="/ppt/tags/tag5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ags/tag5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tags/tag6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6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tags/tag11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tags/tag114.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tags/tag115.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tags/tag116.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tags/tag117.xml" ContentType="application/vnd.openxmlformats-officedocument.presentationml.tags+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690" r:id="rId3"/>
    <p:sldMasterId id="2147483696" r:id="rId4"/>
    <p:sldMasterId id="2147483700" r:id="rId5"/>
    <p:sldMasterId id="2147483718" r:id="rId6"/>
    <p:sldMasterId id="2147483722" r:id="rId7"/>
    <p:sldMasterId id="2147483726" r:id="rId8"/>
    <p:sldMasterId id="2147483729" r:id="rId9"/>
    <p:sldMasterId id="2147483732" r:id="rId10"/>
    <p:sldMasterId id="2147483736" r:id="rId11"/>
    <p:sldMasterId id="2147483754" r:id="rId12"/>
    <p:sldMasterId id="2147483777" r:id="rId13"/>
    <p:sldMasterId id="2147483783" r:id="rId14"/>
    <p:sldMasterId id="2147483789" r:id="rId15"/>
    <p:sldMasterId id="2147483806" r:id="rId16"/>
    <p:sldMasterId id="2147483822" r:id="rId17"/>
    <p:sldMasterId id="2147483827" r:id="rId18"/>
    <p:sldMasterId id="2147483843" r:id="rId19"/>
    <p:sldMasterId id="2147483859" r:id="rId20"/>
    <p:sldMasterId id="2147483875" r:id="rId21"/>
    <p:sldMasterId id="2147483891" r:id="rId22"/>
    <p:sldMasterId id="2147483907" r:id="rId23"/>
  </p:sldMasterIdLst>
  <p:notesMasterIdLst>
    <p:notesMasterId r:id="rId57"/>
  </p:notesMasterIdLst>
  <p:handoutMasterIdLst>
    <p:handoutMasterId r:id="rId58"/>
  </p:handoutMasterIdLst>
  <p:sldIdLst>
    <p:sldId id="840" r:id="rId24"/>
    <p:sldId id="822" r:id="rId25"/>
    <p:sldId id="820" r:id="rId26"/>
    <p:sldId id="848" r:id="rId27"/>
    <p:sldId id="774" r:id="rId28"/>
    <p:sldId id="886" r:id="rId29"/>
    <p:sldId id="846" r:id="rId30"/>
    <p:sldId id="836" r:id="rId31"/>
    <p:sldId id="788" r:id="rId32"/>
    <p:sldId id="787" r:id="rId33"/>
    <p:sldId id="887" r:id="rId34"/>
    <p:sldId id="888" r:id="rId35"/>
    <p:sldId id="785" r:id="rId36"/>
    <p:sldId id="790" r:id="rId37"/>
    <p:sldId id="786" r:id="rId38"/>
    <p:sldId id="791" r:id="rId39"/>
    <p:sldId id="789" r:id="rId40"/>
    <p:sldId id="793" r:id="rId41"/>
    <p:sldId id="827" r:id="rId42"/>
    <p:sldId id="842" r:id="rId43"/>
    <p:sldId id="843" r:id="rId44"/>
    <p:sldId id="832" r:id="rId45"/>
    <p:sldId id="844" r:id="rId46"/>
    <p:sldId id="845" r:id="rId47"/>
    <p:sldId id="833" r:id="rId48"/>
    <p:sldId id="834" r:id="rId49"/>
    <p:sldId id="838" r:id="rId50"/>
    <p:sldId id="839" r:id="rId51"/>
    <p:sldId id="818" r:id="rId52"/>
    <p:sldId id="823" r:id="rId53"/>
    <p:sldId id="824" r:id="rId54"/>
    <p:sldId id="784" r:id="rId55"/>
    <p:sldId id="829" r:id="rId56"/>
  </p:sldIdLst>
  <p:sldSz cx="12190413" cy="6859588"/>
  <p:notesSz cx="6805613" cy="9944100"/>
  <p:custDataLst>
    <p:tags r:id="rId59"/>
  </p:custDataLst>
  <p:defaultText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
          <p15:clr>
            <a:srgbClr val="A4A3A4"/>
          </p15:clr>
        </p15:guide>
        <p15:guide id="2" orient="horz" pos="1026">
          <p15:clr>
            <a:srgbClr val="A4A3A4"/>
          </p15:clr>
        </p15:guide>
        <p15:guide id="3" orient="horz" pos="978">
          <p15:clr>
            <a:srgbClr val="A4A3A4"/>
          </p15:clr>
        </p15:guide>
        <p15:guide id="4" orient="horz" pos="682">
          <p15:clr>
            <a:srgbClr val="A4A3A4"/>
          </p15:clr>
        </p15:guide>
        <p15:guide id="5" orient="horz" pos="4088" userDrawn="1">
          <p15:clr>
            <a:srgbClr val="A4A3A4"/>
          </p15:clr>
        </p15:guide>
        <p15:guide id="6" orient="horz" pos="3702">
          <p15:clr>
            <a:srgbClr val="A4A3A4"/>
          </p15:clr>
        </p15:guide>
        <p15:guide id="7" orient="horz" pos="3631">
          <p15:clr>
            <a:srgbClr val="A4A3A4"/>
          </p15:clr>
        </p15:guide>
        <p15:guide id="8" pos="3950">
          <p15:clr>
            <a:srgbClr val="A4A3A4"/>
          </p15:clr>
        </p15:guide>
        <p15:guide id="9" pos="3720">
          <p15:clr>
            <a:srgbClr val="A4A3A4"/>
          </p15:clr>
        </p15:guide>
        <p15:guide id="10" pos="7187">
          <p15:clr>
            <a:srgbClr val="A4A3A4"/>
          </p15:clr>
        </p15:guide>
        <p15:guide id="11" pos="502">
          <p15:clr>
            <a:srgbClr val="A4A3A4"/>
          </p15:clr>
        </p15:guide>
        <p15:guide id="12" orient="horz" pos="323" userDrawn="1">
          <p15:clr>
            <a:srgbClr val="A4A3A4"/>
          </p15:clr>
        </p15:guide>
        <p15:guide id="13" pos="219">
          <p15:clr>
            <a:srgbClr val="A4A3A4"/>
          </p15:clr>
        </p15:guide>
        <p15:guide id="14" orient="horz" pos="935">
          <p15:clr>
            <a:srgbClr val="A4A3A4"/>
          </p15:clr>
        </p15:guide>
        <p15:guide id="15" orient="horz" pos="1366">
          <p15:clr>
            <a:srgbClr val="A4A3A4"/>
          </p15:clr>
        </p15:guide>
        <p15:guide id="16" orient="horz" pos="4086">
          <p15:clr>
            <a:srgbClr val="A4A3A4"/>
          </p15:clr>
        </p15:guide>
        <p15:guide id="17" orient="horz" pos="3710">
          <p15:clr>
            <a:srgbClr val="A4A3A4"/>
          </p15:clr>
        </p15:guide>
        <p15:guide id="18" orient="horz" pos="4320">
          <p15:clr>
            <a:srgbClr val="A4A3A4"/>
          </p15:clr>
        </p15:guide>
        <p15:guide id="19" orient="horz" pos="295">
          <p15:clr>
            <a:srgbClr val="A4A3A4"/>
          </p15:clr>
        </p15:guide>
        <p15:guide id="20" pos="4041">
          <p15:clr>
            <a:srgbClr val="A4A3A4"/>
          </p15:clr>
        </p15:guide>
        <p15:guide id="21" pos="7126">
          <p15:clr>
            <a:srgbClr val="A4A3A4"/>
          </p15:clr>
        </p15:guide>
        <p15:guide id="22" orient="horz" pos="3665">
          <p15:clr>
            <a:srgbClr val="A4A3A4"/>
          </p15:clr>
        </p15:guide>
        <p15:guide id="23" orient="horz" pos="4066" userDrawn="1">
          <p15:clr>
            <a:srgbClr val="A4A3A4"/>
          </p15:clr>
        </p15:guide>
        <p15:guide id="24" orient="horz" pos="369" userDrawn="1">
          <p15:clr>
            <a:srgbClr val="A4A3A4"/>
          </p15:clr>
        </p15:guide>
        <p15:guide id="25" orient="horz" pos="1050">
          <p15:clr>
            <a:srgbClr val="A4A3A4"/>
          </p15:clr>
        </p15:guide>
        <p15:guide id="26" orient="horz" pos="4163">
          <p15:clr>
            <a:srgbClr val="A4A3A4"/>
          </p15:clr>
        </p15:guide>
        <p15:guide id="27" orient="horz" pos="2993">
          <p15:clr>
            <a:srgbClr val="A4A3A4"/>
          </p15:clr>
        </p15:guide>
        <p15:guide id="28" orient="horz" pos="2161" userDrawn="1">
          <p15:clr>
            <a:srgbClr val="A4A3A4"/>
          </p15:clr>
        </p15:guide>
        <p15:guide id="29" orient="horz" pos="3597">
          <p15:clr>
            <a:srgbClr val="A4A3A4"/>
          </p15:clr>
        </p15:guide>
        <p15:guide id="30" orient="horz" pos="2478">
          <p15:clr>
            <a:srgbClr val="A4A3A4"/>
          </p15:clr>
        </p15:guide>
        <p15:guide id="31" orient="horz" pos="287">
          <p15:clr>
            <a:srgbClr val="A4A3A4"/>
          </p15:clr>
        </p15:guide>
        <p15:guide id="32" orient="horz" pos="3861">
          <p15:clr>
            <a:srgbClr val="A4A3A4"/>
          </p15:clr>
        </p15:guide>
        <p15:guide id="33" pos="1938">
          <p15:clr>
            <a:srgbClr val="A4A3A4"/>
          </p15:clr>
        </p15:guide>
        <p15:guide id="34" pos="7215">
          <p15:clr>
            <a:srgbClr val="A4A3A4"/>
          </p15:clr>
        </p15:guide>
        <p15:guide id="35" pos="2706"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guide id="3" orient="horz" pos="3132">
          <p15:clr>
            <a:srgbClr val="A4A3A4"/>
          </p15:clr>
        </p15:guide>
        <p15:guide id="4"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fatter" initials="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AA"/>
    <a:srgbClr val="1E4148"/>
    <a:srgbClr val="138289"/>
    <a:srgbClr val="000000"/>
    <a:srgbClr val="128289"/>
    <a:srgbClr val="13E6ED"/>
    <a:srgbClr val="00B0A6"/>
    <a:srgbClr val="27A6AA"/>
    <a:srgbClr val="B5D5D8"/>
    <a:srgbClr val="1F8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4" autoAdjust="0"/>
    <p:restoredTop sz="77674" autoAdjust="0"/>
  </p:normalViewPr>
  <p:slideViewPr>
    <p:cSldViewPr snapToGrid="0" snapToObjects="1" showGuides="1">
      <p:cViewPr varScale="1">
        <p:scale>
          <a:sx n="68" d="100"/>
          <a:sy n="68" d="100"/>
        </p:scale>
        <p:origin x="1219" y="38"/>
      </p:cViewPr>
      <p:guideLst>
        <p:guide orient="horz" pos="223"/>
        <p:guide orient="horz" pos="1026"/>
        <p:guide orient="horz" pos="978"/>
        <p:guide orient="horz" pos="682"/>
        <p:guide orient="horz" pos="4088"/>
        <p:guide orient="horz" pos="3702"/>
        <p:guide orient="horz" pos="3631"/>
        <p:guide pos="3950"/>
        <p:guide pos="3720"/>
        <p:guide pos="7187"/>
        <p:guide pos="502"/>
        <p:guide orient="horz" pos="323"/>
        <p:guide pos="219"/>
        <p:guide orient="horz" pos="935"/>
        <p:guide orient="horz" pos="1366"/>
        <p:guide orient="horz" pos="4086"/>
        <p:guide orient="horz" pos="3710"/>
        <p:guide orient="horz" pos="4320"/>
        <p:guide orient="horz" pos="295"/>
        <p:guide pos="4041"/>
        <p:guide pos="7126"/>
        <p:guide orient="horz" pos="3665"/>
        <p:guide orient="horz" pos="4066"/>
        <p:guide orient="horz" pos="369"/>
        <p:guide orient="horz" pos="1050"/>
        <p:guide orient="horz" pos="4163"/>
        <p:guide orient="horz" pos="2993"/>
        <p:guide orient="horz" pos="2161"/>
        <p:guide orient="horz" pos="3597"/>
        <p:guide orient="horz" pos="2478"/>
        <p:guide orient="horz" pos="287"/>
        <p:guide orient="horz" pos="3861"/>
        <p:guide pos="1938"/>
        <p:guide pos="7215"/>
        <p:guide pos="2706"/>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88" d="100"/>
          <a:sy n="88" d="100"/>
        </p:scale>
        <p:origin x="-3870" y="-120"/>
      </p:cViewPr>
      <p:guideLst>
        <p:guide orient="horz" pos="3079"/>
        <p:guide pos="2093"/>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notesMaster" Target="notesMasters/notesMaster1.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5687" tIns="47842" rIns="95687" bIns="47842" rtlCol="0"/>
          <a:lstStyle>
            <a:lvl1pPr algn="l">
              <a:defRPr sz="1200"/>
            </a:lvl1pPr>
          </a:lstStyle>
          <a:p>
            <a:endParaRPr lang="da-DK"/>
          </a:p>
        </p:txBody>
      </p:sp>
      <p:sp>
        <p:nvSpPr>
          <p:cNvPr id="3" name="Date Placeholder 2"/>
          <p:cNvSpPr>
            <a:spLocks noGrp="1"/>
          </p:cNvSpPr>
          <p:nvPr>
            <p:ph type="dt" sz="quarter" idx="1"/>
          </p:nvPr>
        </p:nvSpPr>
        <p:spPr>
          <a:xfrm>
            <a:off x="3854943" y="0"/>
            <a:ext cx="2949099" cy="498932"/>
          </a:xfrm>
          <a:prstGeom prst="rect">
            <a:avLst/>
          </a:prstGeom>
        </p:spPr>
        <p:txBody>
          <a:bodyPr vert="horz" lIns="95687" tIns="47842" rIns="95687" bIns="47842" rtlCol="0"/>
          <a:lstStyle>
            <a:lvl1pPr algn="r">
              <a:defRPr sz="1200"/>
            </a:lvl1pPr>
          </a:lstStyle>
          <a:p>
            <a:fld id="{5BC9418A-9AD6-4429-8A18-15912183C9C8}" type="datetimeFigureOut">
              <a:rPr lang="da-DK" smtClean="0"/>
              <a:pPr/>
              <a:t>29-11-2018</a:t>
            </a:fld>
            <a:endParaRPr lang="en-GB" dirty="0"/>
          </a:p>
        </p:txBody>
      </p:sp>
      <p:sp>
        <p:nvSpPr>
          <p:cNvPr id="4" name="Footer Placeholder 3"/>
          <p:cNvSpPr>
            <a:spLocks noGrp="1"/>
          </p:cNvSpPr>
          <p:nvPr>
            <p:ph type="ftr" sz="quarter" idx="2"/>
          </p:nvPr>
        </p:nvSpPr>
        <p:spPr>
          <a:xfrm>
            <a:off x="2" y="9445170"/>
            <a:ext cx="2949099" cy="498931"/>
          </a:xfrm>
          <a:prstGeom prst="rect">
            <a:avLst/>
          </a:prstGeom>
        </p:spPr>
        <p:txBody>
          <a:bodyPr vert="horz" lIns="95687" tIns="47842" rIns="95687" bIns="47842" rtlCol="0" anchor="b"/>
          <a:lstStyle>
            <a:lvl1pPr algn="l">
              <a:defRPr sz="1200"/>
            </a:lvl1pPr>
          </a:lstStyle>
          <a:p>
            <a:endParaRPr lang="da-DK"/>
          </a:p>
        </p:txBody>
      </p:sp>
      <p:sp>
        <p:nvSpPr>
          <p:cNvPr id="5" name="Slide Number Placeholder 4"/>
          <p:cNvSpPr>
            <a:spLocks noGrp="1"/>
          </p:cNvSpPr>
          <p:nvPr>
            <p:ph type="sldNum" sz="quarter" idx="3"/>
          </p:nvPr>
        </p:nvSpPr>
        <p:spPr>
          <a:xfrm>
            <a:off x="3854943" y="9445170"/>
            <a:ext cx="2949099" cy="498931"/>
          </a:xfrm>
          <a:prstGeom prst="rect">
            <a:avLst/>
          </a:prstGeom>
        </p:spPr>
        <p:txBody>
          <a:bodyPr vert="horz" lIns="95687" tIns="47842" rIns="95687" bIns="47842" rtlCol="0" anchor="b"/>
          <a:lstStyle>
            <a:lvl1pPr algn="r">
              <a:defRPr sz="1200"/>
            </a:lvl1pPr>
          </a:lstStyle>
          <a:p>
            <a:fld id="{9ACD11E7-59CD-40A7-8CBF-D819225BD158}" type="slidenum">
              <a:rPr lang="da-DK" smtClean="0"/>
              <a:pPr/>
              <a:t>‹nr.›</a:t>
            </a:fld>
            <a:endParaRPr lang="en-GB" dirty="0"/>
          </a:p>
        </p:txBody>
      </p:sp>
    </p:spTree>
    <p:extLst>
      <p:ext uri="{BB962C8B-B14F-4D97-AF65-F5344CB8AC3E}">
        <p14:creationId xmlns:p14="http://schemas.microsoft.com/office/powerpoint/2010/main" val="3682523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7206"/>
          </a:xfrm>
          <a:prstGeom prst="rect">
            <a:avLst/>
          </a:prstGeom>
        </p:spPr>
        <p:txBody>
          <a:bodyPr vert="horz" lIns="95687" tIns="47842" rIns="95687" bIns="47842" rtlCol="0"/>
          <a:lstStyle>
            <a:lvl1pPr algn="l">
              <a:defRPr sz="1200"/>
            </a:lvl1pPr>
          </a:lstStyle>
          <a:p>
            <a:endParaRPr lang="da-DK" dirty="0"/>
          </a:p>
        </p:txBody>
      </p:sp>
      <p:sp>
        <p:nvSpPr>
          <p:cNvPr id="3" name="Date Placeholder 2"/>
          <p:cNvSpPr>
            <a:spLocks noGrp="1"/>
          </p:cNvSpPr>
          <p:nvPr>
            <p:ph type="dt" idx="1"/>
          </p:nvPr>
        </p:nvSpPr>
        <p:spPr>
          <a:xfrm>
            <a:off x="3854943" y="0"/>
            <a:ext cx="2949099" cy="497206"/>
          </a:xfrm>
          <a:prstGeom prst="rect">
            <a:avLst/>
          </a:prstGeom>
        </p:spPr>
        <p:txBody>
          <a:bodyPr vert="horz" lIns="95687" tIns="47842" rIns="95687" bIns="47842" rtlCol="0"/>
          <a:lstStyle>
            <a:lvl1pPr algn="r">
              <a:defRPr sz="1200"/>
            </a:lvl1pPr>
          </a:lstStyle>
          <a:p>
            <a:fld id="{BE2C4152-7276-4D2D-8CC5-197A65164042}" type="datetimeFigureOut">
              <a:rPr lang="da-DK" smtClean="0"/>
              <a:pPr/>
              <a:t>29-11-2018</a:t>
            </a:fld>
            <a:endParaRPr lang="en-GB" dirty="0"/>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5687" tIns="47842" rIns="95687" bIns="47842" rtlCol="0" anchor="ctr"/>
          <a:lstStyle/>
          <a:p>
            <a:endParaRPr lang="da-DK"/>
          </a:p>
        </p:txBody>
      </p:sp>
      <p:sp>
        <p:nvSpPr>
          <p:cNvPr id="5" name="Notes Placeholder 4"/>
          <p:cNvSpPr>
            <a:spLocks noGrp="1"/>
          </p:cNvSpPr>
          <p:nvPr>
            <p:ph type="body" sz="quarter" idx="3"/>
          </p:nvPr>
        </p:nvSpPr>
        <p:spPr>
          <a:xfrm>
            <a:off x="680562" y="4723450"/>
            <a:ext cx="5444490" cy="4474845"/>
          </a:xfrm>
          <a:prstGeom prst="rect">
            <a:avLst/>
          </a:prstGeom>
        </p:spPr>
        <p:txBody>
          <a:bodyPr vert="horz" lIns="95687" tIns="47842" rIns="95687" bIns="47842" rtlCol="0"/>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6" name="Footer Placeholder 5"/>
          <p:cNvSpPr>
            <a:spLocks noGrp="1"/>
          </p:cNvSpPr>
          <p:nvPr>
            <p:ph type="ftr" sz="quarter" idx="4"/>
          </p:nvPr>
        </p:nvSpPr>
        <p:spPr>
          <a:xfrm>
            <a:off x="2" y="9445169"/>
            <a:ext cx="2949099" cy="497206"/>
          </a:xfrm>
          <a:prstGeom prst="rect">
            <a:avLst/>
          </a:prstGeom>
        </p:spPr>
        <p:txBody>
          <a:bodyPr vert="horz" lIns="95687" tIns="47842" rIns="95687" bIns="47842"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4943" y="9445169"/>
            <a:ext cx="2949099" cy="497206"/>
          </a:xfrm>
          <a:prstGeom prst="rect">
            <a:avLst/>
          </a:prstGeom>
        </p:spPr>
        <p:txBody>
          <a:bodyPr vert="horz" lIns="95687" tIns="47842" rIns="95687" bIns="47842" rtlCol="0" anchor="b"/>
          <a:lstStyle>
            <a:lvl1pPr algn="r">
              <a:defRPr sz="1200"/>
            </a:lvl1pPr>
          </a:lstStyle>
          <a:p>
            <a:fld id="{8C225011-974D-4E94-B454-6C2E1F12F228}" type="slidenum">
              <a:rPr lang="da-DK" smtClean="0"/>
              <a:pPr/>
              <a:t>‹nr.›</a:t>
            </a:fld>
            <a:endParaRPr lang="en-GB" dirty="0"/>
          </a:p>
        </p:txBody>
      </p:sp>
    </p:spTree>
    <p:extLst>
      <p:ext uri="{BB962C8B-B14F-4D97-AF65-F5344CB8AC3E}">
        <p14:creationId xmlns:p14="http://schemas.microsoft.com/office/powerpoint/2010/main" val="114294217"/>
      </p:ext>
    </p:extLst>
  </p:cSld>
  <p:clrMap bg1="lt1" tx1="dk1" bg2="lt2" tx2="dk2" accent1="accent1" accent2="accent2" accent3="accent3" accent4="accent4" accent5="accent5" accent6="accent6" hlink="hlink" folHlink="folHlink"/>
  <p:notesStyle>
    <a:lvl1pPr marL="0" algn="l" defTabSz="912195" rtl="0" eaLnBrk="1" latinLnBrk="0" hangingPunct="1">
      <a:defRPr sz="1200" kern="1200">
        <a:solidFill>
          <a:schemeClr val="tx1"/>
        </a:solidFill>
        <a:latin typeface="+mn-lt"/>
        <a:ea typeface="+mn-ea"/>
        <a:cs typeface="+mn-cs"/>
      </a:defRPr>
    </a:lvl1pPr>
    <a:lvl2pPr marL="456120" algn="l" defTabSz="912195" rtl="0" eaLnBrk="1" latinLnBrk="0" hangingPunct="1">
      <a:defRPr sz="1200" kern="1200">
        <a:solidFill>
          <a:schemeClr val="tx1"/>
        </a:solidFill>
        <a:latin typeface="+mn-lt"/>
        <a:ea typeface="+mn-ea"/>
        <a:cs typeface="+mn-cs"/>
      </a:defRPr>
    </a:lvl2pPr>
    <a:lvl3pPr marL="912195" algn="l" defTabSz="912195" rtl="0" eaLnBrk="1" latinLnBrk="0" hangingPunct="1">
      <a:defRPr sz="1200" kern="1200">
        <a:solidFill>
          <a:schemeClr val="tx1"/>
        </a:solidFill>
        <a:latin typeface="+mn-lt"/>
        <a:ea typeface="+mn-ea"/>
        <a:cs typeface="+mn-cs"/>
      </a:defRPr>
    </a:lvl3pPr>
    <a:lvl4pPr marL="1368312" algn="l" defTabSz="912195" rtl="0" eaLnBrk="1" latinLnBrk="0" hangingPunct="1">
      <a:defRPr sz="1200" kern="1200">
        <a:solidFill>
          <a:schemeClr val="tx1"/>
        </a:solidFill>
        <a:latin typeface="+mn-lt"/>
        <a:ea typeface="+mn-ea"/>
        <a:cs typeface="+mn-cs"/>
      </a:defRPr>
    </a:lvl4pPr>
    <a:lvl5pPr marL="1824419" algn="l" defTabSz="912195" rtl="0" eaLnBrk="1" latinLnBrk="0" hangingPunct="1">
      <a:defRPr sz="1200" kern="1200">
        <a:solidFill>
          <a:schemeClr val="tx1"/>
        </a:solidFill>
        <a:latin typeface="+mn-lt"/>
        <a:ea typeface="+mn-ea"/>
        <a:cs typeface="+mn-cs"/>
      </a:defRPr>
    </a:lvl5pPr>
    <a:lvl6pPr marL="2280515" algn="l" defTabSz="912195" rtl="0" eaLnBrk="1" latinLnBrk="0" hangingPunct="1">
      <a:defRPr sz="1200" kern="1200">
        <a:solidFill>
          <a:schemeClr val="tx1"/>
        </a:solidFill>
        <a:latin typeface="+mn-lt"/>
        <a:ea typeface="+mn-ea"/>
        <a:cs typeface="+mn-cs"/>
      </a:defRPr>
    </a:lvl6pPr>
    <a:lvl7pPr marL="2736624" algn="l" defTabSz="912195" rtl="0" eaLnBrk="1" latinLnBrk="0" hangingPunct="1">
      <a:defRPr sz="1200" kern="1200">
        <a:solidFill>
          <a:schemeClr val="tx1"/>
        </a:solidFill>
        <a:latin typeface="+mn-lt"/>
        <a:ea typeface="+mn-ea"/>
        <a:cs typeface="+mn-cs"/>
      </a:defRPr>
    </a:lvl7pPr>
    <a:lvl8pPr marL="3192725" algn="l" defTabSz="912195" rtl="0" eaLnBrk="1" latinLnBrk="0" hangingPunct="1">
      <a:defRPr sz="1200" kern="1200">
        <a:solidFill>
          <a:schemeClr val="tx1"/>
        </a:solidFill>
        <a:latin typeface="+mn-lt"/>
        <a:ea typeface="+mn-ea"/>
        <a:cs typeface="+mn-cs"/>
      </a:defRPr>
    </a:lvl8pPr>
    <a:lvl9pPr marL="3648831" algn="l" defTabSz="912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a:t>
            </a:fld>
            <a:endParaRPr lang="en-GB" dirty="0"/>
          </a:p>
        </p:txBody>
      </p:sp>
    </p:spTree>
    <p:extLst>
      <p:ext uri="{BB962C8B-B14F-4D97-AF65-F5344CB8AC3E}">
        <p14:creationId xmlns:p14="http://schemas.microsoft.com/office/powerpoint/2010/main" val="163812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24</a:t>
            </a:fld>
            <a:endParaRPr lang="en-GB" dirty="0"/>
          </a:p>
        </p:txBody>
      </p:sp>
    </p:spTree>
    <p:extLst>
      <p:ext uri="{BB962C8B-B14F-4D97-AF65-F5344CB8AC3E}">
        <p14:creationId xmlns:p14="http://schemas.microsoft.com/office/powerpoint/2010/main" val="423314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26</a:t>
            </a:fld>
            <a:endParaRPr lang="da-DK" dirty="0"/>
          </a:p>
        </p:txBody>
      </p:sp>
    </p:spTree>
    <p:extLst>
      <p:ext uri="{BB962C8B-B14F-4D97-AF65-F5344CB8AC3E}">
        <p14:creationId xmlns:p14="http://schemas.microsoft.com/office/powerpoint/2010/main" val="19242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Navne</a:t>
            </a:r>
            <a:r>
              <a:rPr lang="da-DK" baseline="0" dirty="0" smtClean="0"/>
              <a:t> på projekter er tilfældige og har ingen relation til årets ansøgninger. Er kun for illustration.</a:t>
            </a:r>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solidFill>
                  <a:prstClr val="black"/>
                </a:solidFill>
              </a:rPr>
              <a:pPr/>
              <a:t>28</a:t>
            </a:fld>
            <a:endParaRPr lang="da-DK" dirty="0">
              <a:solidFill>
                <a:prstClr val="black"/>
              </a:solidFill>
            </a:endParaRPr>
          </a:p>
        </p:txBody>
      </p:sp>
    </p:spTree>
    <p:extLst>
      <p:ext uri="{BB962C8B-B14F-4D97-AF65-F5344CB8AC3E}">
        <p14:creationId xmlns:p14="http://schemas.microsoft.com/office/powerpoint/2010/main" val="2625647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29</a:t>
            </a:fld>
            <a:endParaRPr lang="en-GB" dirty="0"/>
          </a:p>
        </p:txBody>
      </p:sp>
    </p:spTree>
    <p:extLst>
      <p:ext uri="{BB962C8B-B14F-4D97-AF65-F5344CB8AC3E}">
        <p14:creationId xmlns:p14="http://schemas.microsoft.com/office/powerpoint/2010/main" val="117676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t>32</a:t>
            </a:fld>
            <a:endParaRPr lang="da-DK" dirty="0"/>
          </a:p>
        </p:txBody>
      </p:sp>
    </p:spTree>
    <p:extLst>
      <p:ext uri="{BB962C8B-B14F-4D97-AF65-F5344CB8AC3E}">
        <p14:creationId xmlns:p14="http://schemas.microsoft.com/office/powerpoint/2010/main" val="2173802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err="1" smtClean="0"/>
              <a:t>Well-recognized</a:t>
            </a:r>
            <a:r>
              <a:rPr lang="da-DK" sz="1800" dirty="0" smtClean="0"/>
              <a:t> research, </a:t>
            </a:r>
            <a:r>
              <a:rPr lang="da-DK" sz="1800" dirty="0" err="1" smtClean="0"/>
              <a:t>education</a:t>
            </a:r>
            <a:r>
              <a:rPr lang="da-DK" sz="1800" dirty="0" smtClean="0"/>
              <a:t> and innovation</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schemeClr val="bg1"/>
                </a:solidFill>
              </a:rPr>
              <a:t>National and internation</a:t>
            </a:r>
            <a:r>
              <a:rPr lang="da-DK" sz="1800" dirty="0" smtClean="0"/>
              <a:t>al </a:t>
            </a:r>
            <a:r>
              <a:rPr lang="da-DK" sz="1800" dirty="0" err="1" smtClean="0"/>
              <a:t>collaborations</a:t>
            </a:r>
            <a:r>
              <a:rPr lang="da-DK" sz="1800" dirty="0" smtClean="0"/>
              <a:t> and talents</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t>Scientific/innovative solutions to </a:t>
            </a:r>
            <a:r>
              <a:rPr lang="da-DK" sz="1800" dirty="0" err="1" smtClean="0"/>
              <a:t>societal</a:t>
            </a:r>
            <a:r>
              <a:rPr lang="da-DK" sz="1800" dirty="0" smtClean="0"/>
              <a:t> </a:t>
            </a:r>
            <a:r>
              <a:rPr lang="da-DK" sz="1800" dirty="0" err="1" smtClean="0"/>
              <a:t>challenges</a:t>
            </a:r>
            <a:r>
              <a:rPr lang="da-DK" sz="1800" dirty="0" smtClean="0"/>
              <a:t>  </a:t>
            </a:r>
          </a:p>
          <a:p>
            <a:pPr marL="4762" indent="0" algn="ctr">
              <a:buNone/>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8 </a:t>
            </a:r>
            <a:r>
              <a:rPr lang="da-DK" sz="1800" dirty="0" err="1" smtClean="0">
                <a:solidFill>
                  <a:prstClr val="white"/>
                </a:solidFill>
                <a:latin typeface="Ubuntu"/>
              </a:rPr>
              <a:t>bn</a:t>
            </a:r>
            <a:r>
              <a:rPr lang="da-DK" sz="1800" dirty="0" smtClean="0">
                <a:solidFill>
                  <a:prstClr val="white"/>
                </a:solidFill>
                <a:latin typeface="Ubuntu"/>
              </a:rPr>
              <a:t> DKK</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portefolio</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1800</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250</a:t>
            </a:r>
            <a:r>
              <a:rPr lang="da-DK" sz="1800" baseline="0" dirty="0" smtClean="0">
                <a:solidFill>
                  <a:prstClr val="white"/>
                </a:solidFill>
                <a:latin typeface="Ubuntu"/>
              </a:rPr>
              <a:t> </a:t>
            </a:r>
            <a:r>
              <a:rPr lang="da-DK" sz="1200" dirty="0" smtClean="0">
                <a:solidFill>
                  <a:prstClr val="white"/>
                </a:solidFill>
                <a:latin typeface="Ubuntu"/>
              </a:rPr>
              <a:t>Int.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2400" dirty="0" smtClean="0">
                <a:solidFill>
                  <a:prstClr val="white"/>
                </a:solidFill>
                <a:latin typeface="Ubuntu"/>
              </a:rPr>
              <a:t>3300/</a:t>
            </a:r>
            <a:r>
              <a:rPr lang="da-DK" sz="2400" dirty="0" err="1" smtClean="0">
                <a:solidFill>
                  <a:prstClr val="white"/>
                </a:solidFill>
                <a:latin typeface="Ubuntu"/>
              </a:rPr>
              <a:t>yr</a:t>
            </a:r>
            <a:r>
              <a:rPr lang="da-DK" sz="2400" baseline="0" dirty="0" smtClean="0">
                <a:solidFill>
                  <a:prstClr val="white"/>
                </a:solidFill>
                <a:latin typeface="Ubuntu"/>
              </a:rPr>
              <a:t> </a:t>
            </a:r>
            <a:r>
              <a:rPr lang="da-DK" sz="1200" dirty="0" err="1" smtClean="0">
                <a:solidFill>
                  <a:prstClr val="white"/>
                </a:solidFill>
                <a:latin typeface="Ubuntu"/>
              </a:rPr>
              <a:t>project</a:t>
            </a:r>
            <a:r>
              <a:rPr lang="da-DK" sz="1200" dirty="0" smtClean="0">
                <a:solidFill>
                  <a:prstClr val="white"/>
                </a:solidFill>
                <a:latin typeface="Ubuntu"/>
              </a:rPr>
              <a:t> </a:t>
            </a:r>
            <a:r>
              <a:rPr lang="da-DK" sz="1200" dirty="0" err="1" smtClean="0">
                <a:solidFill>
                  <a:prstClr val="white"/>
                </a:solidFill>
                <a:latin typeface="Ubuntu"/>
              </a:rPr>
              <a:t>proposals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200" dirty="0" smtClean="0">
                <a:solidFill>
                  <a:prstClr val="white"/>
                </a:solidFill>
                <a:latin typeface="Ubuntu"/>
              </a:rPr>
              <a:t>1.5 </a:t>
            </a:r>
            <a:r>
              <a:rPr lang="da-DK" sz="1200" dirty="0" err="1" smtClean="0">
                <a:solidFill>
                  <a:prstClr val="white"/>
                </a:solidFill>
                <a:latin typeface="Ubuntu"/>
              </a:rPr>
              <a:t>bn</a:t>
            </a:r>
            <a:r>
              <a:rPr lang="da-DK" sz="1200" dirty="0" smtClean="0">
                <a:solidFill>
                  <a:prstClr val="white"/>
                </a:solidFill>
                <a:latin typeface="Ubuntu"/>
              </a:rPr>
              <a:t> DKK </a:t>
            </a:r>
            <a:r>
              <a:rPr lang="da-DK" sz="1000" dirty="0" smtClean="0">
                <a:solidFill>
                  <a:prstClr val="white"/>
                </a:solidFill>
                <a:latin typeface="Ubuntu"/>
              </a:rPr>
              <a:t>in 2019</a:t>
            </a: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defTabSz="866088">
              <a:defRPr/>
            </a:pPr>
            <a:endParaRPr lang="da-DK" baseline="0" dirty="0" smtClean="0"/>
          </a:p>
        </p:txBody>
      </p:sp>
      <p:sp>
        <p:nvSpPr>
          <p:cNvPr id="4" name="Pladsholder til diasnummer 3"/>
          <p:cNvSpPr>
            <a:spLocks noGrp="1"/>
          </p:cNvSpPr>
          <p:nvPr>
            <p:ph type="sldNum" sz="quarter" idx="10"/>
          </p:nvPr>
        </p:nvSpPr>
        <p:spPr/>
        <p:txBody>
          <a:bodyPr/>
          <a:lstStyle/>
          <a:p>
            <a:fld id="{8C225011-974D-4E94-B454-6C2E1F12F228}" type="slidenum">
              <a:rPr lang="da-DK" smtClean="0"/>
              <a:pPr/>
              <a:t>2</a:t>
            </a:fld>
            <a:endParaRPr lang="en-GB" dirty="0"/>
          </a:p>
        </p:txBody>
      </p:sp>
    </p:spTree>
    <p:extLst>
      <p:ext uri="{BB962C8B-B14F-4D97-AF65-F5344CB8AC3E}">
        <p14:creationId xmlns:p14="http://schemas.microsoft.com/office/powerpoint/2010/main" val="377382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3</a:t>
            </a:fld>
            <a:endParaRPr lang="da-DK" dirty="0"/>
          </a:p>
        </p:txBody>
      </p:sp>
    </p:spTree>
    <p:extLst>
      <p:ext uri="{BB962C8B-B14F-4D97-AF65-F5344CB8AC3E}">
        <p14:creationId xmlns:p14="http://schemas.microsoft.com/office/powerpoint/2010/main" val="126939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10">
              <a:defRPr/>
            </a:pP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p>
          <a:p>
            <a:pPr marL="174879" indent="-174879">
              <a:buFontTx/>
              <a:buChar char="-"/>
            </a:pPr>
            <a:endParaRPr lang="da-DK" baseline="0" dirty="0" smtClean="0"/>
          </a:p>
          <a:p>
            <a:r>
              <a:rPr lang="da-DK" b="1" baseline="0" dirty="0" smtClean="0"/>
              <a:t>Talent </a:t>
            </a:r>
            <a:r>
              <a:rPr lang="da-DK" baseline="0" dirty="0" smtClean="0"/>
              <a:t>is the </a:t>
            </a:r>
            <a:r>
              <a:rPr lang="da-DK" baseline="0" dirty="0" err="1" smtClean="0"/>
              <a:t>individual</a:t>
            </a:r>
            <a:r>
              <a:rPr lang="da-DK" baseline="0" dirty="0" smtClean="0"/>
              <a:t> </a:t>
            </a:r>
            <a:r>
              <a:rPr lang="da-DK" baseline="0" dirty="0" err="1" smtClean="0"/>
              <a:t>level</a:t>
            </a:r>
            <a:endParaRPr lang="da-DK" baseline="0" dirty="0" smtClean="0"/>
          </a:p>
          <a:p>
            <a:pPr marL="174879" indent="-174879">
              <a:buFont typeface="Arial" charset="0"/>
              <a:buChar char="•"/>
            </a:pPr>
            <a:r>
              <a:rPr lang="da-DK" dirty="0" err="1">
                <a:solidFill>
                  <a:schemeClr val="bg1"/>
                </a:solidFill>
              </a:rPr>
              <a:t>Iværksettere</a:t>
            </a:r>
            <a:r>
              <a:rPr lang="da-DK" dirty="0">
                <a:solidFill>
                  <a:schemeClr val="bg1"/>
                </a:solidFill>
              </a:rPr>
              <a:t>, </a:t>
            </a:r>
            <a:r>
              <a:rPr lang="da-DK" dirty="0" err="1">
                <a:solidFill>
                  <a:schemeClr val="bg1"/>
                </a:solidFill>
              </a:rPr>
              <a:t>PhD</a:t>
            </a:r>
            <a:r>
              <a:rPr lang="da-DK" dirty="0">
                <a:solidFill>
                  <a:schemeClr val="bg1"/>
                </a:solidFill>
              </a:rPr>
              <a:t>, </a:t>
            </a:r>
            <a:r>
              <a:rPr lang="da-DK" dirty="0" err="1">
                <a:solidFill>
                  <a:schemeClr val="bg1"/>
                </a:solidFill>
              </a:rPr>
              <a:t>PostDoc</a:t>
            </a:r>
            <a:endParaRPr lang="da-DK" dirty="0">
              <a:solidFill>
                <a:schemeClr val="bg1"/>
              </a:solidFill>
            </a:endParaRPr>
          </a:p>
          <a:p>
            <a:endParaRPr lang="da-DK" b="1" baseline="0" dirty="0" smtClean="0"/>
          </a:p>
          <a:p>
            <a:r>
              <a:rPr lang="da-DK" b="1" baseline="0" dirty="0" err="1" smtClean="0"/>
              <a:t>InnoBooster</a:t>
            </a:r>
            <a:r>
              <a:rPr lang="da-DK" b="1" baseline="0" dirty="0" smtClean="0"/>
              <a:t> </a:t>
            </a:r>
            <a:r>
              <a:rPr lang="da-DK" baseline="0" dirty="0" err="1" smtClean="0"/>
              <a:t>are</a:t>
            </a:r>
            <a:r>
              <a:rPr lang="da-DK" baseline="0" dirty="0" smtClean="0"/>
              <a:t> for start-ups and smaller </a:t>
            </a:r>
            <a:r>
              <a:rPr lang="da-DK" baseline="0" dirty="0" err="1" smtClean="0"/>
              <a:t>companies</a:t>
            </a:r>
            <a:r>
              <a:rPr lang="da-DK" baseline="0" dirty="0" smtClean="0"/>
              <a:t>. </a:t>
            </a:r>
          </a:p>
          <a:p>
            <a:pPr marL="174879" indent="-174879">
              <a:buFont typeface="Arial" charset="0"/>
              <a:buChar char="•"/>
            </a:pPr>
            <a:r>
              <a:rPr lang="da-DK" dirty="0">
                <a:solidFill>
                  <a:schemeClr val="bg1"/>
                </a:solidFill>
              </a:rPr>
              <a:t>0,5 – 5 mio. DKK</a:t>
            </a:r>
          </a:p>
          <a:p>
            <a:pPr marL="174879" indent="-174879">
              <a:buFont typeface="Arial" charset="0"/>
              <a:buChar char="•"/>
            </a:pPr>
            <a:r>
              <a:rPr lang="da-DK" dirty="0" err="1">
                <a:solidFill>
                  <a:schemeClr val="bg1"/>
                </a:solidFill>
              </a:rPr>
              <a:t>SMV´er</a:t>
            </a:r>
            <a:r>
              <a:rPr lang="da-DK" dirty="0">
                <a:solidFill>
                  <a:schemeClr val="bg1"/>
                </a:solidFill>
              </a:rPr>
              <a:t>, </a:t>
            </a:r>
          </a:p>
          <a:p>
            <a:pPr marL="174879" indent="-174879">
              <a:buFont typeface="Arial" charset="0"/>
              <a:buChar char="•"/>
            </a:pPr>
            <a:r>
              <a:rPr lang="da-DK" dirty="0">
                <a:solidFill>
                  <a:schemeClr val="bg1"/>
                </a:solidFill>
              </a:rPr>
              <a:t>Op til 33% dækning</a:t>
            </a:r>
          </a:p>
          <a:p>
            <a:pPr marL="174879" indent="-174879">
              <a:buFontTx/>
              <a:buChar char="-"/>
            </a:pPr>
            <a:endParaRPr lang="da-DK" baseline="0" dirty="0" smtClean="0"/>
          </a:p>
          <a:p>
            <a:r>
              <a:rPr lang="da-DK" b="1" baseline="0" dirty="0" smtClean="0"/>
              <a:t>Grand Solutions</a:t>
            </a:r>
            <a:r>
              <a:rPr lang="da-DK" baseline="0" dirty="0" smtClean="0"/>
              <a:t> </a:t>
            </a:r>
            <a:r>
              <a:rPr lang="da-DK" baseline="0" dirty="0" err="1" smtClean="0"/>
              <a:t>are</a:t>
            </a:r>
            <a:r>
              <a:rPr lang="da-DK" baseline="0" dirty="0" smtClean="0"/>
              <a:t> the </a:t>
            </a:r>
            <a:r>
              <a:rPr lang="da-DK" baseline="0" dirty="0" err="1" smtClean="0"/>
              <a:t>bigger</a:t>
            </a:r>
            <a:r>
              <a:rPr lang="da-DK" baseline="0" dirty="0" smtClean="0"/>
              <a:t> </a:t>
            </a:r>
            <a:r>
              <a:rPr lang="da-DK" baseline="0" dirty="0" err="1" smtClean="0"/>
              <a:t>scientific</a:t>
            </a:r>
            <a:r>
              <a:rPr lang="da-DK" baseline="0" dirty="0" smtClean="0"/>
              <a:t> projects</a:t>
            </a:r>
          </a:p>
          <a:p>
            <a:pPr marL="174879" indent="-174879">
              <a:buFont typeface="Arial" charset="0"/>
              <a:buChar char="•"/>
            </a:pPr>
            <a:r>
              <a:rPr lang="da-DK" dirty="0">
                <a:solidFill>
                  <a:schemeClr val="bg1"/>
                </a:solidFill>
              </a:rPr>
              <a:t>5 mio. DKK og op:</a:t>
            </a:r>
          </a:p>
          <a:p>
            <a:pPr marL="174879" indent="-174879">
              <a:buFont typeface="Arial" charset="0"/>
              <a:buChar char="•"/>
            </a:pPr>
            <a:r>
              <a:rPr lang="da-DK" dirty="0">
                <a:solidFill>
                  <a:schemeClr val="bg1"/>
                </a:solidFill>
              </a:rPr>
              <a:t>Tematiske og åbne</a:t>
            </a:r>
          </a:p>
          <a:p>
            <a:pPr marL="174879" indent="-174879">
              <a:buFont typeface="Arial" charset="0"/>
              <a:buChar char="•"/>
            </a:pPr>
            <a:r>
              <a:rPr lang="da-DK" dirty="0">
                <a:solidFill>
                  <a:schemeClr val="bg1"/>
                </a:solidFill>
              </a:rPr>
              <a:t>Typisk m</a:t>
            </a:r>
            <a:r>
              <a:rPr lang="da-DK" dirty="0" err="1">
                <a:solidFill>
                  <a:schemeClr val="bg1"/>
                </a:solidFill>
              </a:rPr>
              <a:t>ellem</a:t>
            </a:r>
            <a:r>
              <a:rPr lang="da-DK" dirty="0">
                <a:solidFill>
                  <a:schemeClr val="bg1"/>
                </a:solidFill>
              </a:rPr>
              <a:t> virksomheder</a:t>
            </a:r>
          </a:p>
          <a:p>
            <a:pPr marL="174879" indent="-174879">
              <a:buFont typeface="Arial" charset="0"/>
              <a:buChar char="•"/>
            </a:pPr>
            <a:r>
              <a:rPr lang="da-DK" dirty="0">
                <a:solidFill>
                  <a:schemeClr val="bg1"/>
                </a:solidFill>
              </a:rPr>
              <a:t>og UNI/GTS. </a:t>
            </a:r>
          </a:p>
          <a:p>
            <a:pPr marL="174879" indent="-174879">
              <a:buFont typeface="Arial" charset="0"/>
              <a:buChar char="•"/>
            </a:pPr>
            <a:r>
              <a:rPr lang="da-DK" dirty="0">
                <a:solidFill>
                  <a:schemeClr val="bg1"/>
                </a:solidFill>
              </a:rPr>
              <a:t>Op til 75% dækning</a:t>
            </a:r>
            <a:endParaRPr lang="da-DK" dirty="0" smtClean="0"/>
          </a:p>
          <a:p>
            <a:pPr defTabSz="883410">
              <a:defRPr/>
            </a:pP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4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VENSTRE</a:t>
            </a:r>
          </a:p>
          <a:p>
            <a:endParaRPr lang="da-DK" sz="1200" b="1" i="0" kern="1200" cap="all" baseline="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17. april 2018 | </a:t>
            </a:r>
            <a:r>
              <a:rPr lang="da-DK" sz="1200" b="1" i="0" kern="1200" dirty="0" smtClean="0">
                <a:solidFill>
                  <a:schemeClr val="tx1"/>
                </a:solidFill>
                <a:effectLst/>
                <a:latin typeface="+mn-lt"/>
                <a:ea typeface="+mn-ea"/>
                <a:cs typeface="+mn-cs"/>
              </a:rPr>
              <a:t>Fremtidens arbejdsmarked under lup</a:t>
            </a:r>
          </a:p>
          <a:p>
            <a:r>
              <a:rPr lang="da-DK" sz="1200" b="1" i="0" kern="1200" dirty="0" smtClean="0">
                <a:solidFill>
                  <a:schemeClr val="tx1"/>
                </a:solidFill>
                <a:effectLst/>
                <a:latin typeface="+mn-lt"/>
                <a:ea typeface="+mn-ea"/>
                <a:cs typeface="+mn-cs"/>
              </a:rPr>
              <a:t>Forskere fra Roskilde Universitet skal i samarbejde med erhvervsliv og interesseorganisationer undersøge nye udviklinger på arbejdsmarkedet for </a:t>
            </a:r>
            <a:r>
              <a:rPr lang="da-DK" sz="1200" b="1" i="0" kern="1200" dirty="0" err="1" smtClean="0">
                <a:solidFill>
                  <a:schemeClr val="tx1"/>
                </a:solidFill>
                <a:effectLst/>
                <a:latin typeface="+mn-lt"/>
                <a:ea typeface="+mn-ea"/>
                <a:cs typeface="+mn-cs"/>
              </a:rPr>
              <a:t>vidensarbejdere</a:t>
            </a:r>
            <a:r>
              <a:rPr lang="da-DK" sz="1200" b="1" i="0" kern="1200" dirty="0" smtClean="0">
                <a:solidFill>
                  <a:schemeClr val="tx1"/>
                </a:solidFill>
                <a:effectLst/>
                <a:latin typeface="+mn-lt"/>
                <a:ea typeface="+mn-ea"/>
                <a:cs typeface="+mn-cs"/>
              </a:rPr>
              <a:t> og eksperimentere med nye organiseringsformer.</a:t>
            </a:r>
          </a:p>
          <a:p>
            <a:r>
              <a:rPr lang="da-DK" sz="1200" b="0" i="0" kern="1200" dirty="0" smtClean="0">
                <a:solidFill>
                  <a:schemeClr val="tx1"/>
                </a:solidFill>
                <a:effectLst/>
                <a:latin typeface="+mn-lt"/>
                <a:ea typeface="+mn-ea"/>
                <a:cs typeface="+mn-cs"/>
              </a:rPr>
              <a:t> </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Arbejdsintensivering, løse ansættelser, nye krav om teknologiske og sociale kompetencer og måske forringede skatteindtægter.  </a:t>
            </a:r>
          </a:p>
          <a:p>
            <a:r>
              <a:rPr lang="da-DK" sz="1200" b="0" i="0" kern="1200" dirty="0" smtClean="0">
                <a:solidFill>
                  <a:schemeClr val="tx1"/>
                </a:solidFill>
                <a:effectLst/>
                <a:latin typeface="+mn-lt"/>
                <a:ea typeface="+mn-ea"/>
                <a:cs typeface="+mn-cs"/>
              </a:rPr>
              <a:t>Det danske arbejdsmarked er under forandring som en konsekvens af globaliseringen, den teknologiske udvikling og den såkaldte fjerde industrielle revolution, som mange mener, vil ændre samfundet markant.</a:t>
            </a:r>
          </a:p>
          <a:p>
            <a:r>
              <a:rPr lang="da-DK" sz="1200" b="0" i="0" kern="1200" dirty="0" smtClean="0">
                <a:solidFill>
                  <a:schemeClr val="tx1"/>
                </a:solidFill>
                <a:effectLst/>
                <a:latin typeface="+mn-lt"/>
                <a:ea typeface="+mn-ea"/>
                <a:cs typeface="+mn-cs"/>
              </a:rPr>
              <a:t>I et nyt forskningsprojekt med investering fra Innovationsfonden skal forskere fra Institut for Mennesker og Teknologi på RUC sammen med erhvervsliv og interesseorganisationer undersøge de seneste tendenser inden for </a:t>
            </a:r>
            <a:r>
              <a:rPr lang="da-DK" sz="1200" b="0" i="0" kern="1200" dirty="0" err="1" smtClean="0">
                <a:solidFill>
                  <a:schemeClr val="tx1"/>
                </a:solidFill>
                <a:effectLst/>
                <a:latin typeface="+mn-lt"/>
                <a:ea typeface="+mn-ea"/>
                <a:cs typeface="+mn-cs"/>
              </a:rPr>
              <a:t>vidensarbejde</a:t>
            </a:r>
            <a:r>
              <a:rPr lang="da-DK" sz="1200" b="0" i="0" kern="1200" dirty="0" smtClean="0">
                <a:solidFill>
                  <a:schemeClr val="tx1"/>
                </a:solidFill>
                <a:effectLst/>
                <a:latin typeface="+mn-lt"/>
                <a:ea typeface="+mn-ea"/>
                <a:cs typeface="+mn-cs"/>
              </a:rPr>
              <a:t> - både for den enkelte medarbejder, for virksomhederne og for samfundet. Gennem inspiration fra innovative organiserings- og ansættelsesformer vil de finde nye løsninger på udfordringerne bag den teknologiske udvikling.</a:t>
            </a:r>
          </a:p>
          <a:p>
            <a:r>
              <a:rPr lang="da-DK" sz="1200" b="0" i="0" kern="1200" dirty="0" smtClean="0">
                <a:solidFill>
                  <a:schemeClr val="tx1"/>
                </a:solidFill>
                <a:effectLst/>
                <a:latin typeface="+mn-lt"/>
                <a:ea typeface="+mn-ea"/>
                <a:cs typeface="+mn-cs"/>
              </a:rPr>
              <a:t>Projektet foregår i et samarbejde mellem RUC, </a:t>
            </a:r>
            <a:r>
              <a:rPr lang="da-DK" sz="1200" b="0" i="0" kern="1200" dirty="0" err="1" smtClean="0">
                <a:solidFill>
                  <a:schemeClr val="tx1"/>
                </a:solidFill>
                <a:effectLst/>
                <a:latin typeface="+mn-lt"/>
                <a:ea typeface="+mn-ea"/>
                <a:cs typeface="+mn-cs"/>
              </a:rPr>
              <a:t>Actee</a:t>
            </a:r>
            <a:r>
              <a:rPr lang="da-DK" sz="1200" b="0" i="0" kern="1200" dirty="0" smtClean="0">
                <a:solidFill>
                  <a:schemeClr val="tx1"/>
                </a:solidFill>
                <a:effectLst/>
                <a:latin typeface="+mn-lt"/>
                <a:ea typeface="+mn-ea"/>
                <a:cs typeface="+mn-cs"/>
              </a:rPr>
              <a:t>, Prosa, Kooperationen, </a:t>
            </a:r>
            <a:r>
              <a:rPr lang="da-DK" sz="1200" b="0" i="0" kern="1200" dirty="0" err="1" smtClean="0">
                <a:solidFill>
                  <a:schemeClr val="tx1"/>
                </a:solidFill>
                <a:effectLst/>
                <a:latin typeface="+mn-lt"/>
                <a:ea typeface="+mn-ea"/>
                <a:cs typeface="+mn-cs"/>
              </a:rPr>
              <a:t>Reload</a:t>
            </a:r>
            <a:r>
              <a:rPr lang="da-DK" sz="1200" b="0" i="0" kern="1200" dirty="0" smtClean="0">
                <a:solidFill>
                  <a:schemeClr val="tx1"/>
                </a:solidFill>
                <a:effectLst/>
                <a:latin typeface="+mn-lt"/>
                <a:ea typeface="+mn-ea"/>
                <a:cs typeface="+mn-cs"/>
              </a:rPr>
              <a:t> og Teknologisk Institut.</a:t>
            </a:r>
          </a:p>
          <a:p>
            <a:r>
              <a:rPr lang="da-DK" sz="1200" b="0" i="0" kern="1200" dirty="0" smtClean="0">
                <a:solidFill>
                  <a:schemeClr val="tx1"/>
                </a:solidFill>
                <a:effectLst/>
                <a:latin typeface="+mn-lt"/>
                <a:ea typeface="+mn-ea"/>
                <a:cs typeface="+mn-cs"/>
              </a:rPr>
              <a:t>"De fastansatte </a:t>
            </a:r>
            <a:r>
              <a:rPr lang="da-DK" sz="1200" b="0" i="0" kern="1200" dirty="0" err="1" smtClean="0">
                <a:solidFill>
                  <a:schemeClr val="tx1"/>
                </a:solidFill>
                <a:effectLst/>
                <a:latin typeface="+mn-lt"/>
                <a:ea typeface="+mn-ea"/>
                <a:cs typeface="+mn-cs"/>
              </a:rPr>
              <a:t>vidensarbejdere</a:t>
            </a:r>
            <a:r>
              <a:rPr lang="da-DK" sz="1200" b="0" i="0" kern="1200" dirty="0" smtClean="0">
                <a:solidFill>
                  <a:schemeClr val="tx1"/>
                </a:solidFill>
                <a:effectLst/>
                <a:latin typeface="+mn-lt"/>
                <a:ea typeface="+mn-ea"/>
                <a:cs typeface="+mn-cs"/>
              </a:rPr>
              <a:t> oplever øget ansvar og arbejdsintensivering kombineret med ændrede kompetencekrav. Samtidig er der en relativt stor gruppe ansatte, hvis job er fleksible, men usikre. Begge grupper slås med stigende belastninger, og der opstår en øget ulighed mellem de privilegerede og prekære medarbejdere. I projektet kigger vi på konsekvenser af disse udviklinger," siger Katia </a:t>
            </a:r>
            <a:r>
              <a:rPr lang="da-DK" sz="1200" b="0" i="0" kern="1200" dirty="0" err="1" smtClean="0">
                <a:solidFill>
                  <a:schemeClr val="tx1"/>
                </a:solidFill>
                <a:effectLst/>
                <a:latin typeface="+mn-lt"/>
                <a:ea typeface="+mn-ea"/>
                <a:cs typeface="+mn-cs"/>
              </a:rPr>
              <a:t>Dupret</a:t>
            </a:r>
            <a:r>
              <a:rPr lang="da-DK" sz="1200" b="0" i="0" kern="1200" dirty="0" smtClean="0">
                <a:solidFill>
                  <a:schemeClr val="tx1"/>
                </a:solidFill>
                <a:effectLst/>
                <a:latin typeface="+mn-lt"/>
                <a:ea typeface="+mn-ea"/>
                <a:cs typeface="+mn-cs"/>
              </a:rPr>
              <a:t>, som sammen med Susanne Ekman leder projektet fra Roskilde Universitet.</a:t>
            </a:r>
          </a:p>
          <a:p>
            <a:r>
              <a:rPr lang="da-DK" sz="1200" b="0" i="0" kern="1200" dirty="0" smtClean="0">
                <a:solidFill>
                  <a:schemeClr val="tx1"/>
                </a:solidFill>
                <a:effectLst/>
                <a:latin typeface="+mn-lt"/>
                <a:ea typeface="+mn-ea"/>
                <a:cs typeface="+mn-cs"/>
              </a:rPr>
              <a:t>Kooperationens direktør Susanne Westhausen har bemærket samme udviklinger og supplerer:</a:t>
            </a:r>
          </a:p>
          <a:p>
            <a:r>
              <a:rPr lang="da-DK" sz="1200" b="0" i="0" kern="1200" dirty="0" smtClean="0">
                <a:solidFill>
                  <a:schemeClr val="tx1"/>
                </a:solidFill>
                <a:effectLst/>
                <a:latin typeface="+mn-lt"/>
                <a:ea typeface="+mn-ea"/>
                <a:cs typeface="+mn-cs"/>
              </a:rPr>
              <a:t>"Med dette projekt ønsker vi at finde løsninger, hvor job- og medarbejderdeling kan organiseres kooperativt, så vi kan fastholde de sikre og gode arbejdsvilkår. Og så vil vi fastslå én gang for alle, at vores samfund mere end nogensinde har brug for forpligtende fællesskaber."</a:t>
            </a:r>
          </a:p>
          <a:p>
            <a:r>
              <a:rPr lang="da-DK" sz="1200" b="0" i="0" kern="1200" dirty="0" smtClean="0">
                <a:solidFill>
                  <a:schemeClr val="tx1"/>
                </a:solidFill>
                <a:effectLst/>
                <a:latin typeface="+mn-lt"/>
                <a:ea typeface="+mn-ea"/>
                <a:cs typeface="+mn-cs"/>
              </a:rPr>
              <a:t>For fagforeningen PROSA gælder det også et ønske om at sikre fair vilkår for it-medarbejdere, hvis arbejdsvilkår ændrer sig hastigt:</a:t>
            </a:r>
          </a:p>
          <a:p>
            <a:r>
              <a:rPr lang="da-DK" sz="1200" b="0" i="0" kern="1200" dirty="0" smtClean="0">
                <a:solidFill>
                  <a:schemeClr val="tx1"/>
                </a:solidFill>
                <a:effectLst/>
                <a:latin typeface="+mn-lt"/>
                <a:ea typeface="+mn-ea"/>
                <a:cs typeface="+mn-cs"/>
              </a:rPr>
              <a:t>"Vi tror på, at projektet kan bidrage positivt med dets fokus på nye organiserings- og virksomhedsformer," siger næstformand Hanne Lykke Jespersen.</a:t>
            </a:r>
          </a:p>
          <a:p>
            <a:r>
              <a:rPr lang="da-DK" sz="1200" b="0" i="0" kern="1200" dirty="0" smtClean="0">
                <a:solidFill>
                  <a:schemeClr val="tx1"/>
                </a:solidFill>
                <a:effectLst/>
                <a:latin typeface="+mn-lt"/>
                <a:ea typeface="+mn-ea"/>
                <a:cs typeface="+mn-cs"/>
              </a:rPr>
              <a:t>Den globale spilvirksomhed </a:t>
            </a:r>
            <a:r>
              <a:rPr lang="da-DK" sz="1200" b="0" i="0" kern="1200" dirty="0" err="1" smtClean="0">
                <a:solidFill>
                  <a:schemeClr val="tx1"/>
                </a:solidFill>
                <a:effectLst/>
                <a:latin typeface="+mn-lt"/>
                <a:ea typeface="+mn-ea"/>
                <a:cs typeface="+mn-cs"/>
              </a:rPr>
              <a:t>Actee</a:t>
            </a:r>
            <a:r>
              <a:rPr lang="da-DK" sz="1200" b="0" i="0" kern="1200" dirty="0" smtClean="0">
                <a:solidFill>
                  <a:schemeClr val="tx1"/>
                </a:solidFill>
                <a:effectLst/>
                <a:latin typeface="+mn-lt"/>
                <a:ea typeface="+mn-ea"/>
                <a:cs typeface="+mn-cs"/>
              </a:rPr>
              <a:t> udvikler og samskaber digitale læringsspil, der understøtter organisationers udviklingsprocesser med engagerende og effektiv arbejdspladslæring. </a:t>
            </a:r>
          </a:p>
          <a:p>
            <a:r>
              <a:rPr lang="da-DK" sz="1200" b="0" i="0" kern="1200" dirty="0" smtClean="0">
                <a:solidFill>
                  <a:schemeClr val="tx1"/>
                </a:solidFill>
                <a:effectLst/>
                <a:latin typeface="+mn-lt"/>
                <a:ea typeface="+mn-ea"/>
                <a:cs typeface="+mn-cs"/>
              </a:rPr>
              <a:t>"Vi glæder os til at samskabe simuleringsspil, der kan gøre kompleks viden om konsekvenserne af udviklingen af </a:t>
            </a:r>
            <a:r>
              <a:rPr lang="da-DK" sz="1200" b="0" i="0" kern="1200" dirty="0" err="1" smtClean="0">
                <a:solidFill>
                  <a:schemeClr val="tx1"/>
                </a:solidFill>
                <a:effectLst/>
                <a:latin typeface="+mn-lt"/>
                <a:ea typeface="+mn-ea"/>
                <a:cs typeface="+mn-cs"/>
              </a:rPr>
              <a:t>vidensarbejde</a:t>
            </a:r>
            <a:r>
              <a:rPr lang="da-DK" sz="1200" b="0" i="0" kern="1200" dirty="0" smtClean="0">
                <a:solidFill>
                  <a:schemeClr val="tx1"/>
                </a:solidFill>
                <a:effectLst/>
                <a:latin typeface="+mn-lt"/>
                <a:ea typeface="+mn-ea"/>
                <a:cs typeface="+mn-cs"/>
              </a:rPr>
              <a:t> praksis- og handlingsbaseret," siger udviklingskonsulent Maja Spangsberg Krogstrup.</a:t>
            </a:r>
          </a:p>
          <a:p>
            <a:r>
              <a:rPr lang="da-DK" sz="1200" b="0" i="0" kern="1200" dirty="0" smtClean="0">
                <a:solidFill>
                  <a:schemeClr val="tx1"/>
                </a:solidFill>
                <a:effectLst/>
                <a:latin typeface="+mn-lt"/>
                <a:ea typeface="+mn-ea"/>
                <a:cs typeface="+mn-cs"/>
              </a:rPr>
              <a:t>Konkret skal projektdeltagerne i løbet af projektet samle ny viden på feltet og skabe nye værktøjer til virksomhederne, så de kan håndtere nogle af de problemstillinger, de vil møde i fremtiden. Det gør forskerne bl.a. ved at tale med medarbejdere og ledelse i </a:t>
            </a:r>
            <a:r>
              <a:rPr lang="da-DK" sz="1200" b="0" i="0" kern="1200" dirty="0" err="1" smtClean="0">
                <a:solidFill>
                  <a:schemeClr val="tx1"/>
                </a:solidFill>
                <a:effectLst/>
                <a:latin typeface="+mn-lt"/>
                <a:ea typeface="+mn-ea"/>
                <a:cs typeface="+mn-cs"/>
              </a:rPr>
              <a:t>videnstunge</a:t>
            </a:r>
            <a:r>
              <a:rPr lang="da-DK" sz="1200" b="0" i="0" kern="1200" dirty="0" smtClean="0">
                <a:solidFill>
                  <a:schemeClr val="tx1"/>
                </a:solidFill>
                <a:effectLst/>
                <a:latin typeface="+mn-lt"/>
                <a:ea typeface="+mn-ea"/>
                <a:cs typeface="+mn-cs"/>
              </a:rPr>
              <a:t> virksomheder og ved at lave register- og </a:t>
            </a:r>
            <a:r>
              <a:rPr lang="da-DK" sz="1200" b="0" i="0" kern="1200" dirty="0" err="1" smtClean="0">
                <a:solidFill>
                  <a:schemeClr val="tx1"/>
                </a:solidFill>
                <a:effectLst/>
                <a:latin typeface="+mn-lt"/>
                <a:ea typeface="+mn-ea"/>
                <a:cs typeface="+mn-cs"/>
              </a:rPr>
              <a:t>survey</a:t>
            </a:r>
            <a:r>
              <a:rPr lang="da-DK" sz="1200" b="0" i="0" kern="1200" dirty="0" smtClean="0">
                <a:solidFill>
                  <a:schemeClr val="tx1"/>
                </a:solidFill>
                <a:effectLst/>
                <a:latin typeface="+mn-lt"/>
                <a:ea typeface="+mn-ea"/>
                <a:cs typeface="+mn-cs"/>
              </a:rPr>
              <a:t>-undersøgelser for at afdække arten og omfanget af løsarbejde og af nye typer ansættelser.</a:t>
            </a:r>
          </a:p>
          <a:p>
            <a:r>
              <a:rPr lang="da-DK" sz="1200" b="0" i="0" kern="1200" dirty="0" err="1" smtClean="0">
                <a:solidFill>
                  <a:schemeClr val="tx1"/>
                </a:solidFill>
                <a:effectLst/>
                <a:latin typeface="+mn-lt"/>
                <a:ea typeface="+mn-ea"/>
                <a:cs typeface="+mn-cs"/>
              </a:rPr>
              <a:t>Reload</a:t>
            </a:r>
            <a:r>
              <a:rPr lang="da-DK" sz="1200" b="0" i="0" kern="1200" dirty="0" smtClean="0">
                <a:solidFill>
                  <a:schemeClr val="tx1"/>
                </a:solidFill>
                <a:effectLst/>
                <a:latin typeface="+mn-lt"/>
                <a:ea typeface="+mn-ea"/>
                <a:cs typeface="+mn-cs"/>
              </a:rPr>
              <a:t> A/S bidrager som central </a:t>
            </a:r>
            <a:r>
              <a:rPr lang="da-DK" sz="1200" b="0" i="0" kern="1200" dirty="0" err="1" smtClean="0">
                <a:solidFill>
                  <a:schemeClr val="tx1"/>
                </a:solidFill>
                <a:effectLst/>
                <a:latin typeface="+mn-lt"/>
                <a:ea typeface="+mn-ea"/>
                <a:cs typeface="+mn-cs"/>
              </a:rPr>
              <a:t>casevirksomhed</a:t>
            </a:r>
            <a:r>
              <a:rPr lang="da-DK" sz="1200" b="0" i="0" kern="1200" dirty="0" smtClean="0">
                <a:solidFill>
                  <a:schemeClr val="tx1"/>
                </a:solidFill>
                <a:effectLst/>
                <a:latin typeface="+mn-lt"/>
                <a:ea typeface="+mn-ea"/>
                <a:cs typeface="+mn-cs"/>
              </a:rPr>
              <a:t> i projektet:</a:t>
            </a:r>
          </a:p>
          <a:p>
            <a:r>
              <a:rPr lang="da-DK" sz="1200" b="0" i="0" kern="1200" dirty="0" smtClean="0">
                <a:solidFill>
                  <a:schemeClr val="tx1"/>
                </a:solidFill>
                <a:effectLst/>
                <a:latin typeface="+mn-lt"/>
                <a:ea typeface="+mn-ea"/>
                <a:cs typeface="+mn-cs"/>
              </a:rPr>
              <a:t>"Vi forventer, at samarbejdet vil give os større indsigt og erfaring med nye, fremtidsorienterede, innovative og modstandsdygtige organisationsformer og at denne erfaring bidrager til at </a:t>
            </a:r>
            <a:r>
              <a:rPr lang="da-DK" sz="1200" b="0" i="0" kern="1200" dirty="0" err="1" smtClean="0">
                <a:solidFill>
                  <a:schemeClr val="tx1"/>
                </a:solidFill>
                <a:effectLst/>
                <a:latin typeface="+mn-lt"/>
                <a:ea typeface="+mn-ea"/>
                <a:cs typeface="+mn-cs"/>
              </a:rPr>
              <a:t>Reload</a:t>
            </a:r>
            <a:r>
              <a:rPr lang="da-DK" sz="1200" b="0" i="0" kern="1200" dirty="0" smtClean="0">
                <a:solidFill>
                  <a:schemeClr val="tx1"/>
                </a:solidFill>
                <a:effectLst/>
                <a:latin typeface="+mn-lt"/>
                <a:ea typeface="+mn-ea"/>
                <a:cs typeface="+mn-cs"/>
              </a:rPr>
              <a:t> bliver en endnu mere relevant og bæredygtig organisation, både for medarbejdere, kunder og samarbejdspartnere," siger Magnus </a:t>
            </a:r>
            <a:r>
              <a:rPr lang="da-DK" sz="1200" b="0" i="0" kern="1200" dirty="0" err="1" smtClean="0">
                <a:solidFill>
                  <a:schemeClr val="tx1"/>
                </a:solidFill>
                <a:effectLst/>
                <a:latin typeface="+mn-lt"/>
                <a:ea typeface="+mn-ea"/>
                <a:cs typeface="+mn-cs"/>
              </a:rPr>
              <a:t>Christensson</a:t>
            </a:r>
            <a:r>
              <a:rPr lang="da-DK" sz="1200" b="0" i="0" kern="1200" dirty="0" smtClean="0">
                <a:solidFill>
                  <a:schemeClr val="tx1"/>
                </a:solidFill>
                <a:effectLst/>
                <a:latin typeface="+mn-lt"/>
                <a:ea typeface="+mn-ea"/>
                <a:cs typeface="+mn-cs"/>
              </a:rPr>
              <a:t> Partner i </a:t>
            </a:r>
            <a:r>
              <a:rPr lang="da-DK" sz="1200" b="0" i="0" kern="1200" dirty="0" err="1" smtClean="0">
                <a:solidFill>
                  <a:schemeClr val="tx1"/>
                </a:solidFill>
                <a:effectLst/>
                <a:latin typeface="+mn-lt"/>
                <a:ea typeface="+mn-ea"/>
                <a:cs typeface="+mn-cs"/>
              </a:rPr>
              <a:t>Reload</a:t>
            </a:r>
            <a:r>
              <a:rPr lang="da-DK" sz="1200" b="0" i="0" kern="1200" dirty="0" smtClean="0">
                <a:solidFill>
                  <a:schemeClr val="tx1"/>
                </a:solidFill>
                <a:effectLst/>
                <a:latin typeface="+mn-lt"/>
                <a:ea typeface="+mn-ea"/>
                <a:cs typeface="+mn-cs"/>
              </a:rPr>
              <a:t>.</a:t>
            </a:r>
          </a:p>
          <a:p>
            <a:r>
              <a:rPr lang="da-DK" sz="1200" b="0" i="0" kern="1200" dirty="0" smtClean="0">
                <a:solidFill>
                  <a:schemeClr val="tx1"/>
                </a:solidFill>
                <a:effectLst/>
                <a:latin typeface="+mn-lt"/>
                <a:ea typeface="+mn-ea"/>
                <a:cs typeface="+mn-cs"/>
              </a:rPr>
              <a:t>Tine Andersen, seniorkonsulent i Teknologisk Institut, er ligeledes optaget af den stigende digitalisering og automatisering. Hun understreger:</a:t>
            </a:r>
          </a:p>
          <a:p>
            <a:r>
              <a:rPr lang="da-DK" sz="1200" b="0" i="0" kern="1200" dirty="0" smtClean="0">
                <a:solidFill>
                  <a:schemeClr val="tx1"/>
                </a:solidFill>
                <a:effectLst/>
                <a:latin typeface="+mn-lt"/>
                <a:ea typeface="+mn-ea"/>
                <a:cs typeface="+mn-cs"/>
              </a:rPr>
              <a:t>"Måske glemmer vi, at teknologierne også giver mulighed for at udnytte fordelene ved at arbejde fysisk sammen over længere tid? Vores projekt vil undersøge både muligheder og begrænsninger i tre ansættelsesformer, som ser ud til at kunne understøtte faglig udvikling og innovation."</a:t>
            </a:r>
          </a:p>
          <a:p>
            <a:r>
              <a:rPr lang="da-DK" sz="1200" b="1" i="0" kern="1200" dirty="0" smtClean="0">
                <a:solidFill>
                  <a:schemeClr val="tx1"/>
                </a:solidFill>
                <a:effectLst/>
                <a:latin typeface="+mn-lt"/>
                <a:ea typeface="+mn-ea"/>
                <a:cs typeface="+mn-cs"/>
              </a:rPr>
              <a:t>Fakta</a:t>
            </a:r>
          </a:p>
          <a:p>
            <a:r>
              <a:rPr lang="da-DK" sz="1200" b="1" i="0" kern="1200" dirty="0" smtClean="0">
                <a:solidFill>
                  <a:schemeClr val="tx1"/>
                </a:solidFill>
                <a:effectLst/>
                <a:latin typeface="+mn-lt"/>
                <a:ea typeface="+mn-ea"/>
                <a:cs typeface="+mn-cs"/>
              </a:rPr>
              <a:t>Projektdeltagere: </a:t>
            </a:r>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RUC, Institut for Mennesker og Teknologi (IMT) forsker bl.a. i bæredygtige løsninger, i arbejdsliv, socialt entreprenørskab og teknologiers indflydelse på vores liv.</a:t>
            </a:r>
          </a:p>
          <a:p>
            <a:r>
              <a:rPr lang="da-DK" sz="1200" b="0" i="0" kern="1200" dirty="0" smtClean="0">
                <a:solidFill>
                  <a:schemeClr val="tx1"/>
                </a:solidFill>
                <a:effectLst/>
                <a:latin typeface="+mn-lt"/>
                <a:ea typeface="+mn-ea"/>
                <a:cs typeface="+mn-cs"/>
              </a:rPr>
              <a:t>Teknologisk Institut udvikler, anvender og formidler forsknings- og teknologibaseret viden til dansk erhvervsliv. Instituttet deltager i samfundsnyttige.</a:t>
            </a:r>
          </a:p>
          <a:p>
            <a:r>
              <a:rPr lang="da-DK" sz="1200" b="0" i="0" kern="1200" dirty="0" smtClean="0">
                <a:solidFill>
                  <a:schemeClr val="tx1"/>
                </a:solidFill>
                <a:effectLst/>
                <a:latin typeface="+mn-lt"/>
                <a:ea typeface="+mn-ea"/>
                <a:cs typeface="+mn-cs"/>
              </a:rPr>
              <a:t>PROSA er det eneste fagforbund udelukkende for it-professionelle. Derfor har PROSA ekspertise i de udfordringer, man som it-professionel møder i sin karriere.</a:t>
            </a:r>
          </a:p>
          <a:p>
            <a:r>
              <a:rPr lang="da-DK" sz="1200" b="0" i="0" kern="1200" dirty="0" smtClean="0">
                <a:solidFill>
                  <a:schemeClr val="tx1"/>
                </a:solidFill>
                <a:effectLst/>
                <a:latin typeface="+mn-lt"/>
                <a:ea typeface="+mn-ea"/>
                <a:cs typeface="+mn-cs"/>
              </a:rPr>
              <a:t>Kooperationen er arbejdsgiver- og interesseorganisation for kooperative og socialøkonomiske virksomheder i Danmark. På tværs af brancher og selskabsformer, arbejder Kooperationen ud fra værdier om demokratisk deltagelse og samfundsmæssig bæredygtighed.</a:t>
            </a:r>
          </a:p>
          <a:p>
            <a:r>
              <a:rPr lang="da-DK" sz="1200" b="0" i="0" kern="1200" dirty="0" err="1" smtClean="0">
                <a:solidFill>
                  <a:schemeClr val="tx1"/>
                </a:solidFill>
                <a:effectLst/>
                <a:latin typeface="+mn-lt"/>
                <a:ea typeface="+mn-ea"/>
                <a:cs typeface="+mn-cs"/>
              </a:rPr>
              <a:t>Actee</a:t>
            </a:r>
            <a:r>
              <a:rPr lang="da-DK" sz="1200" b="0" i="0" kern="1200" dirty="0" smtClean="0">
                <a:solidFill>
                  <a:schemeClr val="tx1"/>
                </a:solidFill>
                <a:effectLst/>
                <a:latin typeface="+mn-lt"/>
                <a:ea typeface="+mn-ea"/>
                <a:cs typeface="+mn-cs"/>
              </a:rPr>
              <a:t> er et dansk baseret privat firma, der udvikler læringsbaserede onlinespil til organisationsudvikling og forandringsledelse.</a:t>
            </a:r>
          </a:p>
          <a:p>
            <a:r>
              <a:rPr lang="da-DK" sz="1200" b="0" i="0" kern="1200" dirty="0" err="1" smtClean="0">
                <a:solidFill>
                  <a:schemeClr val="tx1"/>
                </a:solidFill>
                <a:effectLst/>
                <a:latin typeface="+mn-lt"/>
                <a:ea typeface="+mn-ea"/>
                <a:cs typeface="+mn-cs"/>
              </a:rPr>
              <a:t>Reload</a:t>
            </a:r>
            <a:r>
              <a:rPr lang="da-DK" sz="1200" b="0" i="0" kern="1200" dirty="0" smtClean="0">
                <a:solidFill>
                  <a:schemeClr val="tx1"/>
                </a:solidFill>
                <a:effectLst/>
                <a:latin typeface="+mn-lt"/>
                <a:ea typeface="+mn-ea"/>
                <a:cs typeface="+mn-cs"/>
              </a:rPr>
              <a:t> er et dansk baseret privat konsulentfirma, der er eksperter på </a:t>
            </a:r>
            <a:r>
              <a:rPr lang="da-DK" sz="1200" b="0" i="0" kern="1200" dirty="0" err="1" smtClean="0">
                <a:solidFill>
                  <a:schemeClr val="tx1"/>
                </a:solidFill>
                <a:effectLst/>
                <a:latin typeface="+mn-lt"/>
                <a:ea typeface="+mn-ea"/>
                <a:cs typeface="+mn-cs"/>
              </a:rPr>
              <a:t>Drupal</a:t>
            </a:r>
            <a:r>
              <a:rPr lang="da-DK" sz="1200" b="0" i="0" kern="1200" dirty="0" smtClean="0">
                <a:solidFill>
                  <a:schemeClr val="tx1"/>
                </a:solidFill>
                <a:effectLst/>
                <a:latin typeface="+mn-lt"/>
                <a:ea typeface="+mn-ea"/>
                <a:cs typeface="+mn-cs"/>
              </a:rPr>
              <a:t>-webudvikling.</a:t>
            </a:r>
          </a:p>
          <a:p>
            <a:r>
              <a:rPr lang="da-DK" sz="1200" b="1" i="0" kern="1200" dirty="0" smtClean="0">
                <a:solidFill>
                  <a:schemeClr val="tx1"/>
                </a:solidFill>
                <a:effectLst/>
                <a:latin typeface="+mn-lt"/>
                <a:ea typeface="+mn-ea"/>
                <a:cs typeface="+mn-cs"/>
              </a:rPr>
              <a:t>Investering:</a:t>
            </a:r>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Program: Grand Solutions</a:t>
            </a:r>
          </a:p>
          <a:p>
            <a:r>
              <a:rPr lang="da-DK" sz="1200" b="0" i="0" kern="1200" dirty="0" smtClean="0">
                <a:solidFill>
                  <a:schemeClr val="tx1"/>
                </a:solidFill>
                <a:effectLst/>
                <a:latin typeface="+mn-lt"/>
                <a:ea typeface="+mn-ea"/>
                <a:cs typeface="+mn-cs"/>
              </a:rPr>
              <a:t>Fondens investering: 5 mio. kr.</a:t>
            </a:r>
          </a:p>
          <a:p>
            <a:r>
              <a:rPr lang="da-DK" sz="1200" b="0" i="0" kern="1200" dirty="0" smtClean="0">
                <a:solidFill>
                  <a:schemeClr val="tx1"/>
                </a:solidFill>
                <a:effectLst/>
                <a:latin typeface="+mn-lt"/>
                <a:ea typeface="+mn-ea"/>
                <a:cs typeface="+mn-cs"/>
              </a:rPr>
              <a:t>Samlet projektbudget: 10 mio. kr.</a:t>
            </a:r>
          </a:p>
          <a:p>
            <a:r>
              <a:rPr lang="da-DK" sz="1200" b="0" i="0" kern="1200" dirty="0" smtClean="0">
                <a:solidFill>
                  <a:schemeClr val="tx1"/>
                </a:solidFill>
                <a:effectLst/>
                <a:latin typeface="+mn-lt"/>
                <a:ea typeface="+mn-ea"/>
                <a:cs typeface="+mn-cs"/>
              </a:rPr>
              <a:t>Projektets varighed: 3 år</a:t>
            </a:r>
          </a:p>
          <a:p>
            <a:r>
              <a:rPr lang="da-DK" sz="1200" b="0" i="0" kern="1200" dirty="0" smtClean="0">
                <a:solidFill>
                  <a:schemeClr val="tx1"/>
                </a:solidFill>
                <a:effectLst/>
                <a:latin typeface="+mn-lt"/>
                <a:ea typeface="+mn-ea"/>
                <a:cs typeface="+mn-cs"/>
              </a:rPr>
              <a:t>Projekttitel: SIW – </a:t>
            </a:r>
            <a:r>
              <a:rPr lang="da-DK" sz="1200" b="0" i="0" kern="1200" dirty="0" err="1" smtClean="0">
                <a:solidFill>
                  <a:schemeClr val="tx1"/>
                </a:solidFill>
                <a:effectLst/>
                <a:latin typeface="+mn-lt"/>
                <a:ea typeface="+mn-ea"/>
                <a:cs typeface="+mn-cs"/>
              </a:rPr>
              <a:t>Socially</a:t>
            </a:r>
            <a:r>
              <a:rPr lang="da-DK" sz="1200" b="0" i="0" kern="1200" dirty="0" smtClean="0">
                <a:solidFill>
                  <a:schemeClr val="tx1"/>
                </a:solidFill>
                <a:effectLst/>
                <a:latin typeface="+mn-lt"/>
                <a:ea typeface="+mn-ea"/>
                <a:cs typeface="+mn-cs"/>
              </a:rPr>
              <a:t> Innovative </a:t>
            </a:r>
            <a:r>
              <a:rPr lang="da-DK" sz="1200" b="0" i="0" kern="1200" dirty="0" err="1" smtClean="0">
                <a:solidFill>
                  <a:schemeClr val="tx1"/>
                </a:solidFill>
                <a:effectLst/>
                <a:latin typeface="+mn-lt"/>
                <a:ea typeface="+mn-ea"/>
                <a:cs typeface="+mn-cs"/>
              </a:rPr>
              <a:t>knowledge</a:t>
            </a:r>
            <a:r>
              <a:rPr lang="da-DK" sz="1200" b="0" i="0" kern="1200" dirty="0" smtClean="0">
                <a:solidFill>
                  <a:schemeClr val="tx1"/>
                </a:solidFill>
                <a:effectLst/>
                <a:latin typeface="+mn-lt"/>
                <a:ea typeface="+mn-ea"/>
                <a:cs typeface="+mn-cs"/>
              </a:rPr>
              <a:t> Work</a:t>
            </a:r>
          </a:p>
          <a:p>
            <a:r>
              <a:rPr lang="da-DK" sz="1200" b="1" i="0" kern="1200" dirty="0" smtClean="0">
                <a:solidFill>
                  <a:schemeClr val="tx1"/>
                </a:solidFill>
                <a:effectLst/>
                <a:latin typeface="+mn-lt"/>
                <a:ea typeface="+mn-ea"/>
                <a:cs typeface="+mn-cs"/>
              </a:rPr>
              <a:t>Samfundspotentiale: </a:t>
            </a:r>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Bedre balancering af fleksibilitet og tryghed</a:t>
            </a:r>
          </a:p>
          <a:p>
            <a:r>
              <a:rPr lang="da-DK" sz="1200" b="0" i="0" kern="1200" dirty="0" smtClean="0">
                <a:solidFill>
                  <a:schemeClr val="tx1"/>
                </a:solidFill>
                <a:effectLst/>
                <a:latin typeface="+mn-lt"/>
                <a:ea typeface="+mn-ea"/>
                <a:cs typeface="+mn-cs"/>
              </a:rPr>
              <a:t>Bedre vilkår for dyb faglighed</a:t>
            </a:r>
          </a:p>
          <a:p>
            <a:r>
              <a:rPr lang="da-DK" sz="1200" b="0" i="0" kern="1200" dirty="0" smtClean="0">
                <a:solidFill>
                  <a:schemeClr val="tx1"/>
                </a:solidFill>
                <a:effectLst/>
                <a:latin typeface="+mn-lt"/>
                <a:ea typeface="+mn-ea"/>
                <a:cs typeface="+mn-cs"/>
              </a:rPr>
              <a:t>Talentfastholdelse</a:t>
            </a:r>
          </a:p>
          <a:p>
            <a:r>
              <a:rPr lang="da-DK" sz="1200" b="0" i="0" kern="1200" dirty="0" smtClean="0">
                <a:solidFill>
                  <a:schemeClr val="tx1"/>
                </a:solidFill>
                <a:effectLst/>
                <a:latin typeface="+mn-lt"/>
                <a:ea typeface="+mn-ea"/>
                <a:cs typeface="+mn-cs"/>
              </a:rPr>
              <a:t>Mindre sygefravær</a:t>
            </a:r>
          </a:p>
          <a:p>
            <a:r>
              <a:rPr lang="da-DK" sz="1200" b="0" i="0" kern="1200" dirty="0" smtClean="0">
                <a:solidFill>
                  <a:schemeClr val="tx1"/>
                </a:solidFill>
                <a:effectLst/>
                <a:latin typeface="+mn-lt"/>
                <a:ea typeface="+mn-ea"/>
                <a:cs typeface="+mn-cs"/>
              </a:rPr>
              <a:t>Færre arbejdsløse og mindre udsat arbejdsstyrke</a:t>
            </a:r>
          </a:p>
          <a:p>
            <a:r>
              <a:rPr lang="da-DK" sz="1200" b="0" i="0" kern="1200" dirty="0" smtClean="0">
                <a:solidFill>
                  <a:schemeClr val="tx1"/>
                </a:solidFill>
                <a:effectLst/>
                <a:latin typeface="+mn-lt"/>
                <a:ea typeface="+mn-ea"/>
                <a:cs typeface="+mn-cs"/>
              </a:rPr>
              <a:t>Større økonomisk tryghed</a:t>
            </a:r>
          </a:p>
          <a:p>
            <a:r>
              <a:rPr lang="da-DK" sz="1200" b="0" i="0" kern="1200" dirty="0" smtClean="0">
                <a:solidFill>
                  <a:schemeClr val="tx1"/>
                </a:solidFill>
                <a:effectLst/>
                <a:latin typeface="+mn-lt"/>
                <a:ea typeface="+mn-ea"/>
                <a:cs typeface="+mn-cs"/>
              </a:rPr>
              <a:t>Bedre konkurrenceevne</a:t>
            </a:r>
          </a:p>
          <a:p>
            <a:r>
              <a:rPr lang="da-DK" sz="1200" b="0" i="0" kern="1200" dirty="0" smtClean="0">
                <a:solidFill>
                  <a:schemeClr val="tx1"/>
                </a:solidFill>
                <a:effectLst/>
                <a:latin typeface="+mn-lt"/>
                <a:ea typeface="+mn-ea"/>
                <a:cs typeface="+mn-cs"/>
              </a:rPr>
              <a:t>Bedre skattebetaling</a:t>
            </a: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øverst til højre</a:t>
            </a: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SOM DE FØRSTE I VERDEN ER FORSKERE FRA ROSKILDE UNIVERSITET OG DTU SAMMEN MED FLERE STORE VIRKSOMHEDER OG VEJDIREKTORATET LYKKEDES MED AT OPTIMERE BILKØRSLEN VED AT FORBEDRE VEJBELÆGNINGEN.</a:t>
            </a:r>
          </a:p>
          <a:p>
            <a:endParaRPr lang="da-DK" sz="1200" b="1" i="0" kern="1200" cap="all" baseline="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En investering fra Innovationsfonden gjorde det muligt at lave en asfaltblanding, hvor stenene er så tilpas små, at man nedbringer rullemodstanden uden, at vejen</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bliver så glat, at det går ud over trafiksikkerheden.</a:t>
            </a:r>
          </a:p>
          <a:p>
            <a:r>
              <a:rPr lang="da-DK" sz="1200" b="0" i="0" kern="1200" dirty="0" smtClean="0">
                <a:solidFill>
                  <a:schemeClr val="tx1"/>
                </a:solidFill>
                <a:effectLst/>
                <a:latin typeface="+mn-lt"/>
                <a:ea typeface="+mn-ea"/>
                <a:cs typeface="+mn-cs"/>
              </a:rPr>
              <a:t>Det betyder, at bilerne kører længere på literen, og kan potentielt spare bilisterne for mange tusinde kr. i benzin og klimaet for mange ton CO2.</a:t>
            </a:r>
          </a:p>
          <a:p>
            <a:r>
              <a:rPr lang="da-DK" sz="1200" b="0" i="0" kern="1200" dirty="0" smtClean="0">
                <a:solidFill>
                  <a:schemeClr val="tx1"/>
                </a:solidFill>
                <a:effectLst/>
                <a:latin typeface="+mn-lt"/>
                <a:ea typeface="+mn-ea"/>
                <a:cs typeface="+mn-cs"/>
              </a:rPr>
              <a:t>Vejbelægningen er allerede afprøvet i Stensved på Hovedlandevej 619 mod Kalvehave. Blandingen måtte dog justeres lidt for at sikre bedre holdbarhed.</a:t>
            </a:r>
          </a:p>
          <a:p>
            <a:r>
              <a:rPr lang="da-DK" sz="1200" b="0" i="0" kern="1200" dirty="0" smtClean="0">
                <a:solidFill>
                  <a:schemeClr val="tx1"/>
                </a:solidFill>
                <a:effectLst/>
                <a:latin typeface="+mn-lt"/>
                <a:ea typeface="+mn-ea"/>
                <a:cs typeface="+mn-cs"/>
              </a:rPr>
              <a:t>Derfor har forskerne optimeret asfaltblandingen. Vejdirektoratet skal nu afprøve den nye blanding på 2,5 kilometer motorvej M30 mod Rødby. Målet er en holdbarhed på 15 år på </a:t>
            </a:r>
            <a:r>
              <a:rPr lang="da-DK" sz="1200" b="0" i="0" kern="1200" dirty="0" err="1" smtClean="0">
                <a:solidFill>
                  <a:schemeClr val="tx1"/>
                </a:solidFill>
                <a:effectLst/>
                <a:latin typeface="+mn-lt"/>
                <a:ea typeface="+mn-ea"/>
                <a:cs typeface="+mn-cs"/>
              </a:rPr>
              <a:t>linie</a:t>
            </a:r>
            <a:r>
              <a:rPr lang="da-DK" sz="1200" b="0" i="0" kern="1200" dirty="0" smtClean="0">
                <a:solidFill>
                  <a:schemeClr val="tx1"/>
                </a:solidFill>
                <a:effectLst/>
                <a:latin typeface="+mn-lt"/>
                <a:ea typeface="+mn-ea"/>
                <a:cs typeface="+mn-cs"/>
              </a:rPr>
              <a:t> med de nuværende belægninger.</a:t>
            </a: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nederst til venstre</a:t>
            </a:r>
          </a:p>
          <a:p>
            <a:endParaRPr lang="da-DK" sz="1200" b="1" i="0" kern="1200" cap="all" baseline="0" dirty="0" smtClean="0">
              <a:solidFill>
                <a:schemeClr val="tx1"/>
              </a:solidFill>
              <a:effectLst/>
              <a:latin typeface="+mn-lt"/>
              <a:ea typeface="+mn-ea"/>
              <a:cs typeface="+mn-cs"/>
            </a:endParaRPr>
          </a:p>
          <a:p>
            <a:r>
              <a:rPr lang="en-US" dirty="0" smtClean="0">
                <a:solidFill>
                  <a:schemeClr val="bg1"/>
                </a:solidFill>
              </a:rPr>
              <a:t>InnoFounder - Mobilized Construction first project in the </a:t>
            </a:r>
            <a:r>
              <a:rPr lang="en-US" dirty="0" err="1" smtClean="0">
                <a:solidFill>
                  <a:schemeClr val="bg1"/>
                </a:solidFill>
              </a:rPr>
              <a:t>Luwero</a:t>
            </a:r>
            <a:r>
              <a:rPr lang="en-US" dirty="0" smtClean="0">
                <a:solidFill>
                  <a:schemeClr val="bg1"/>
                </a:solidFill>
              </a:rPr>
              <a:t> region of Uganda. Here they have refurbished 1.5 km of earth road and put more local in work. At the same time, they have halved the journey time through the region and quadrupled traffic on the roads.</a:t>
            </a:r>
          </a:p>
          <a:p>
            <a:pPr fontAlgn="b"/>
            <a:endParaRPr lang="en-US" dirty="0" smtClean="0">
              <a:solidFill>
                <a:schemeClr val="bg1"/>
              </a:solidFill>
            </a:endParaRPr>
          </a:p>
          <a:p>
            <a:pPr fontAlgn="b"/>
            <a:r>
              <a:rPr lang="en-US" dirty="0" smtClean="0">
                <a:solidFill>
                  <a:schemeClr val="bg1"/>
                </a:solidFill>
              </a:rPr>
              <a:t>Johan Juul Jensen holds a bachelor's degree from RUC.</a:t>
            </a:r>
            <a:endParaRPr lang="da-DK" dirty="0" smtClean="0">
              <a:solidFill>
                <a:schemeClr val="bg1"/>
              </a:solidFill>
            </a:endParaRP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nederst til højre</a:t>
            </a:r>
          </a:p>
          <a:p>
            <a:pPr fontAlgn="b"/>
            <a:r>
              <a:rPr lang="en-US" dirty="0" smtClean="0">
                <a:solidFill>
                  <a:schemeClr val="bg1"/>
                </a:solidFill>
              </a:rPr>
              <a:t>Last year (2017) </a:t>
            </a:r>
            <a:r>
              <a:rPr lang="en-US" dirty="0" err="1" smtClean="0">
                <a:solidFill>
                  <a:schemeClr val="bg1"/>
                </a:solidFill>
              </a:rPr>
              <a:t>Novozymes</a:t>
            </a:r>
            <a:r>
              <a:rPr lang="en-US" dirty="0" smtClean="0">
                <a:solidFill>
                  <a:schemeClr val="bg1"/>
                </a:solidFill>
              </a:rPr>
              <a:t> launched an enzyme that reduces the cost of producing 2nd generation bioethanol. </a:t>
            </a:r>
          </a:p>
          <a:p>
            <a:pPr fontAlgn="b"/>
            <a:endParaRPr lang="en-US" dirty="0" smtClean="0">
              <a:solidFill>
                <a:schemeClr val="bg1"/>
              </a:solidFill>
            </a:endParaRPr>
          </a:p>
          <a:p>
            <a:pPr fontAlgn="b"/>
            <a:r>
              <a:rPr lang="en-US" dirty="0" smtClean="0">
                <a:solidFill>
                  <a:schemeClr val="bg1"/>
                </a:solidFill>
              </a:rPr>
              <a:t>The newly developed enzyme was developed in collaboration with Roskilde University (RUC) in the TEMPEN project, </a:t>
            </a:r>
            <a:endParaRPr lang="da-DK" dirty="0" smtClean="0">
              <a:solidFill>
                <a:schemeClr val="bg1"/>
              </a:solidFill>
            </a:endParaRPr>
          </a:p>
          <a:p>
            <a:pPr fontAlgn="b"/>
            <a:r>
              <a:rPr lang="da-DK" dirty="0" smtClean="0">
                <a:solidFill>
                  <a:schemeClr val="bg1"/>
                </a:solidFill>
              </a:rPr>
              <a:t>Professor, Peter Westh, RUC </a:t>
            </a:r>
          </a:p>
          <a:p>
            <a:pPr fontAlgn="b"/>
            <a:endParaRPr lang="da-DK" dirty="0" smtClean="0">
              <a:solidFill>
                <a:schemeClr val="bg1"/>
              </a:solidFill>
            </a:endParaRPr>
          </a:p>
          <a:p>
            <a:r>
              <a:rPr lang="da-DK" sz="1200" b="1" kern="1200" dirty="0" smtClean="0">
                <a:solidFill>
                  <a:schemeClr val="tx1"/>
                </a:solidFill>
                <a:effectLst/>
                <a:latin typeface="+mn-lt"/>
                <a:ea typeface="+mn-ea"/>
                <a:cs typeface="+mn-cs"/>
              </a:rPr>
              <a:t>Et skridt mod det biobaserede samfund - I 2017 lancerede Novozymes et enzym, der reducerer omkostningerne ved fremstilling af 2. generations </a:t>
            </a:r>
            <a:r>
              <a:rPr lang="da-DK" sz="1200" b="1" kern="1200" dirty="0" err="1" smtClean="0">
                <a:solidFill>
                  <a:schemeClr val="tx1"/>
                </a:solidFill>
                <a:effectLst/>
                <a:latin typeface="+mn-lt"/>
                <a:ea typeface="+mn-ea"/>
                <a:cs typeface="+mn-cs"/>
              </a:rPr>
              <a:t>bioethanol</a:t>
            </a:r>
            <a:r>
              <a:rPr lang="da-DK" sz="1200" b="1" kern="1200" dirty="0" smtClean="0">
                <a:solidFill>
                  <a:schemeClr val="tx1"/>
                </a:solidFill>
                <a:effectLst/>
                <a:latin typeface="+mn-lt"/>
                <a:ea typeface="+mn-ea"/>
                <a:cs typeface="+mn-cs"/>
              </a:rPr>
              <a:t>. Det nyudviklede enzym er udviklet i samarbejde med Roskilde Universitet (RUC) i projektet TEMPEN.</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I de sidste ti år har forskere skabt fremskridt, der gør produktion af biobrændsler billigere. </a:t>
            </a:r>
          </a:p>
          <a:p>
            <a:r>
              <a:rPr lang="da-DK" sz="1200" kern="1200" dirty="0" smtClean="0">
                <a:solidFill>
                  <a:schemeClr val="tx1"/>
                </a:solidFill>
                <a:effectLst/>
                <a:latin typeface="+mn-lt"/>
                <a:ea typeface="+mn-ea"/>
                <a:cs typeface="+mn-cs"/>
              </a:rPr>
              <a:t>Novozymes er førende inden for udvikling af enzymer til </a:t>
            </a:r>
            <a:r>
              <a:rPr lang="da-DK" sz="1200" kern="1200" dirty="0" err="1" smtClean="0">
                <a:solidFill>
                  <a:schemeClr val="tx1"/>
                </a:solidFill>
                <a:effectLst/>
                <a:latin typeface="+mn-lt"/>
                <a:ea typeface="+mn-ea"/>
                <a:cs typeface="+mn-cs"/>
              </a:rPr>
              <a:t>bioethanol</a:t>
            </a:r>
            <a:r>
              <a:rPr lang="da-DK" sz="1200" kern="1200" dirty="0" smtClean="0">
                <a:solidFill>
                  <a:schemeClr val="tx1"/>
                </a:solidFill>
                <a:effectLst/>
                <a:latin typeface="+mn-lt"/>
                <a:ea typeface="+mn-ea"/>
                <a:cs typeface="+mn-cs"/>
              </a:rPr>
              <a:t>, og har stor gavn af deres samarbejde med universiteter. Det nye enzym er patenteret og er siden blevet lanceret på global plan. Det giver et grundlag for at omkostningerne for produktion af det miljøvenlige </a:t>
            </a:r>
            <a:r>
              <a:rPr lang="da-DK" sz="1200" kern="1200" dirty="0" err="1" smtClean="0">
                <a:solidFill>
                  <a:schemeClr val="tx1"/>
                </a:solidFill>
                <a:effectLst/>
                <a:latin typeface="+mn-lt"/>
                <a:ea typeface="+mn-ea"/>
                <a:cs typeface="+mn-cs"/>
              </a:rPr>
              <a:t>bioethanol</a:t>
            </a:r>
            <a:r>
              <a:rPr lang="da-DK" sz="1200" kern="1200" dirty="0" smtClean="0">
                <a:solidFill>
                  <a:schemeClr val="tx1"/>
                </a:solidFill>
                <a:effectLst/>
                <a:latin typeface="+mn-lt"/>
                <a:ea typeface="+mn-ea"/>
                <a:cs typeface="+mn-cs"/>
              </a:rPr>
              <a:t> kan fortsætte med falde til gavn for det biobaserede samfund. </a:t>
            </a:r>
          </a:p>
          <a:p>
            <a:r>
              <a:rPr lang="da-DK" sz="1200" kern="1200" dirty="0" smtClean="0">
                <a:solidFill>
                  <a:schemeClr val="tx1"/>
                </a:solidFill>
                <a:effectLst/>
                <a:latin typeface="+mn-lt"/>
                <a:ea typeface="+mn-ea"/>
                <a:cs typeface="+mn-cs"/>
              </a:rPr>
              <a:t>Udfordringen for teknologien er, at prisen på olie er gået samme vej. Endda i højt fart. Den billige olie skaber svære konkurrencevilkår for miljørigtige alternativer som 2. generations </a:t>
            </a:r>
            <a:r>
              <a:rPr lang="da-DK" sz="1200" kern="1200" dirty="0" err="1" smtClean="0">
                <a:solidFill>
                  <a:schemeClr val="tx1"/>
                </a:solidFill>
                <a:effectLst/>
                <a:latin typeface="+mn-lt"/>
                <a:ea typeface="+mn-ea"/>
                <a:cs typeface="+mn-cs"/>
              </a:rPr>
              <a:t>bioethanol</a:t>
            </a:r>
            <a:r>
              <a:rPr lang="da-DK" sz="1200" kern="1200" dirty="0" smtClean="0">
                <a:solidFill>
                  <a:schemeClr val="tx1"/>
                </a:solidFill>
                <a:effectLst/>
                <a:latin typeface="+mn-lt"/>
                <a:ea typeface="+mn-ea"/>
                <a:cs typeface="+mn-cs"/>
              </a:rPr>
              <a:t>, og intensiverer behovet for ny teknologisk udvikling.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TEMPEN projektet varer til 2019, så jagten på nye og bedre enzymer fortsætter ufortrødent.</a:t>
            </a:r>
            <a:endParaRPr lang="da-DK" dirty="0" smtClean="0"/>
          </a:p>
          <a:p>
            <a:endParaRPr lang="da-DK" sz="1200" b="0" i="0" kern="1200" cap="all"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225011-974D-4E94-B454-6C2E1F12F228}" type="slidenum">
              <a:rPr lang="da-DK" smtClean="0"/>
              <a:pPr/>
              <a:t>6</a:t>
            </a:fld>
            <a:endParaRPr lang="en-GB" dirty="0"/>
          </a:p>
        </p:txBody>
      </p:sp>
    </p:spTree>
    <p:extLst>
      <p:ext uri="{BB962C8B-B14F-4D97-AF65-F5344CB8AC3E}">
        <p14:creationId xmlns:p14="http://schemas.microsoft.com/office/powerpoint/2010/main" val="104291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err="1" smtClean="0">
                <a:solidFill>
                  <a:schemeClr val="tx1"/>
                </a:solidFill>
                <a:effectLst/>
                <a:latin typeface="+mn-lt"/>
                <a:ea typeface="+mn-ea"/>
                <a:cs typeface="+mn-cs"/>
              </a:rPr>
              <a:t>Total</a:t>
            </a:r>
            <a:r>
              <a:rPr lang="da-DK" sz="1200" b="1" i="0" kern="1200" cap="all" baseline="0" dirty="0" err="1" smtClean="0">
                <a:solidFill>
                  <a:schemeClr val="tx1"/>
                </a:solidFill>
                <a:effectLst/>
                <a:latin typeface="+mn-lt"/>
                <a:ea typeface="+mn-ea"/>
                <a:cs typeface="+mn-cs"/>
              </a:rPr>
              <a:t>Budget</a:t>
            </a:r>
            <a:r>
              <a:rPr lang="da-DK" sz="1200" b="1" i="0" kern="1200" cap="all" baseline="0" dirty="0" smtClean="0">
                <a:solidFill>
                  <a:schemeClr val="tx1"/>
                </a:solidFill>
                <a:effectLst/>
                <a:latin typeface="+mn-lt"/>
                <a:ea typeface="+mn-ea"/>
                <a:cs typeface="+mn-cs"/>
              </a:rPr>
              <a:t> er 100 mio. kr. </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TRAFIKKEN PÅ INTERNETTET ER TUSINDDOBLET SIDEN ÅR 2000</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Internettet er som et netværk af cykelstier, veje og motorveje, hvor data bevæger sig selvstændigt rundt. Forestiller man sig, at antallet af disse stiger med over 25 % om året, uden at infrastrukturen udbygges tilsvarende, er det ikke svært at forestille sig, at der meget hurtigt opstår trængselsproblemer og kødannelse.</a:t>
            </a:r>
          </a:p>
          <a:p>
            <a:r>
              <a:rPr lang="da-DK" sz="1200" b="0" i="0" kern="1200" dirty="0" smtClean="0">
                <a:solidFill>
                  <a:schemeClr val="tx1"/>
                </a:solidFill>
                <a:effectLst/>
                <a:latin typeface="+mn-lt"/>
                <a:ea typeface="+mn-ea"/>
                <a:cs typeface="+mn-cs"/>
              </a:rPr>
              <a:t>Med Internet of Things, Industri 4.0 og det hastigt stigende antal af online applikationer som medicinsk diagnostik, selvkørende biler og </a:t>
            </a:r>
            <a:r>
              <a:rPr lang="da-DK" sz="1200" b="0" i="0" kern="1200" dirty="0" err="1" smtClean="0">
                <a:solidFill>
                  <a:schemeClr val="tx1"/>
                </a:solidFill>
                <a:effectLst/>
                <a:latin typeface="+mn-lt"/>
                <a:ea typeface="+mn-ea"/>
                <a:cs typeface="+mn-cs"/>
              </a:rPr>
              <a:t>cloud</a:t>
            </a:r>
            <a:r>
              <a:rPr lang="da-DK" sz="1200" b="0" i="0" kern="1200" dirty="0" smtClean="0">
                <a:solidFill>
                  <a:schemeClr val="tx1"/>
                </a:solidFill>
                <a:effectLst/>
                <a:latin typeface="+mn-lt"/>
                <a:ea typeface="+mn-ea"/>
                <a:cs typeface="+mn-cs"/>
              </a:rPr>
              <a:t>-services vil internettrafikken - og dermed også det kolossale energibrug, der skal drive internettet - kun fortsætte opad.</a:t>
            </a:r>
          </a:p>
          <a:p>
            <a:r>
              <a:rPr lang="da-DK" sz="1200" b="0" i="0" kern="1200" dirty="0" smtClean="0">
                <a:solidFill>
                  <a:schemeClr val="tx1"/>
                </a:solidFill>
                <a:effectLst/>
                <a:latin typeface="+mn-lt"/>
                <a:ea typeface="+mn-ea"/>
                <a:cs typeface="+mn-cs"/>
              </a:rPr>
              <a:t>Vi er gået fra simpel kommunikation, der forbandt huse og hjem via fastnettelefoner, til kraftige mobile enheder, der forbinder mennesker i bevægelse med tale og data, til nu oveni at forbinde </a:t>
            </a:r>
            <a:r>
              <a:rPr lang="da-DK" sz="1200" b="0" i="1" kern="1200" dirty="0" smtClean="0">
                <a:solidFill>
                  <a:schemeClr val="tx1"/>
                </a:solidFill>
                <a:effectLst/>
                <a:latin typeface="+mn-lt"/>
                <a:ea typeface="+mn-ea"/>
                <a:cs typeface="+mn-cs"/>
              </a:rPr>
              <a:t>ting</a:t>
            </a:r>
            <a:r>
              <a:rPr lang="da-DK" sz="1200" b="0" i="0" kern="1200" dirty="0" smtClean="0">
                <a:solidFill>
                  <a:schemeClr val="tx1"/>
                </a:solidFill>
                <a:effectLst/>
                <a:latin typeface="+mn-lt"/>
                <a:ea typeface="+mn-ea"/>
                <a:cs typeface="+mn-cs"/>
              </a:rPr>
              <a:t> i et Internet of Things, hvor ting og maskiner kommunikerer med hinanden. Den del vokser med mere end 30 % årligt og forventes i 2020 at forbinde mere end 20 mia. enheder. Al den kommunikation foregår også via internettet.</a:t>
            </a:r>
          </a:p>
          <a:p>
            <a:r>
              <a:rPr lang="da-DK" sz="1200" b="0" i="0" kern="1200" dirty="0" smtClean="0">
                <a:solidFill>
                  <a:schemeClr val="tx1"/>
                </a:solidFill>
                <a:effectLst/>
                <a:latin typeface="+mn-lt"/>
                <a:ea typeface="+mn-ea"/>
                <a:cs typeface="+mn-cs"/>
              </a:rPr>
              <a:t>Alt dette bruger enorme mængder energi, vi løber snart tør for plads i infrastrukturen, og sikkerheden er et stadigt stigende fokusområde. Det kræver alt sammen ny teknologi.</a:t>
            </a:r>
          </a:p>
          <a:p>
            <a:r>
              <a:rPr lang="da-DK" sz="1200" b="0" i="0" kern="1200" dirty="0" smtClean="0">
                <a:solidFill>
                  <a:schemeClr val="tx1"/>
                </a:solidFill>
                <a:effectLst/>
                <a:latin typeface="+mn-lt"/>
                <a:ea typeface="+mn-ea"/>
                <a:cs typeface="+mn-cs"/>
              </a:rPr>
              <a:t>I et nyt treårigt Grand Solutions-projekt til 100 mio. kr., som er støttet af Innovationsfonden med 60 mio., samles DTU, Aarhus Universitet og 12 danske virksomheder. Projektet hedder INCOM og har til opgave at skabe nye løsninger til den næste generation af kommunikationsinfrastruktur. Projektet har herudover mere end 15 associerede partnere, hvoraf hovedparten kommer fra industrien.</a:t>
            </a:r>
          </a:p>
          <a:p>
            <a:r>
              <a:rPr lang="da-DK" sz="1200" b="0" i="0" kern="1200" dirty="0" smtClean="0">
                <a:solidFill>
                  <a:schemeClr val="tx1"/>
                </a:solidFill>
                <a:effectLst/>
                <a:latin typeface="+mn-lt"/>
                <a:ea typeface="+mn-ea"/>
                <a:cs typeface="+mn-cs"/>
              </a:rPr>
              <a:t>- Det er nok de færreste, der ved, at alle de trådløse forbindelser, vi i dag bruger så flittigt, i virkeligheden kun er trådløse det første korte stykke vej. Herefter bæres trafikken i kablede optiske forbindelser på kryds og tværs gennem lande og under oceaner. Det er her, INCOM kommer ind i billedet, for verden har akut behov for at gøre de forbindelser stærkere og grønnere, siger professor Leif </a:t>
            </a:r>
            <a:r>
              <a:rPr lang="da-DK" sz="1200" b="0" i="0" kern="1200" dirty="0" err="1" smtClean="0">
                <a:solidFill>
                  <a:schemeClr val="tx1"/>
                </a:solidFill>
                <a:effectLst/>
                <a:latin typeface="+mn-lt"/>
                <a:ea typeface="+mn-ea"/>
                <a:cs typeface="+mn-cs"/>
              </a:rPr>
              <a:t>Katsuo</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Oxenløwe</a:t>
            </a:r>
            <a:r>
              <a:rPr lang="da-DK" sz="1200" b="0" i="0" kern="1200" dirty="0" smtClean="0">
                <a:solidFill>
                  <a:schemeClr val="tx1"/>
                </a:solidFill>
                <a:effectLst/>
                <a:latin typeface="+mn-lt"/>
                <a:ea typeface="+mn-ea"/>
                <a:cs typeface="+mn-cs"/>
              </a:rPr>
              <a:t> fra DTU Fotonik, som er idémand bag det nye Innovationsfondsprojekt.</a:t>
            </a:r>
          </a:p>
          <a:p>
            <a:r>
              <a:rPr lang="da-DK" sz="1200" b="0" i="0" kern="1200" dirty="0" smtClean="0">
                <a:solidFill>
                  <a:schemeClr val="tx1"/>
                </a:solidFill>
                <a:effectLst/>
                <a:latin typeface="+mn-lt"/>
                <a:ea typeface="+mn-ea"/>
                <a:cs typeface="+mn-cs"/>
              </a:rPr>
              <a:t>Informationsalderens knudepunkter er datacentre, som er forbundet af interkontinentale optiske kabler, der med høj hastighed transmitterer information fra maskine til maskine og fra menneske til menneske - på bare 30 år er halvdelen af verdens befolkning blevet forbundet til internettet.</a:t>
            </a:r>
          </a:p>
          <a:p>
            <a:r>
              <a:rPr lang="da-DK" sz="1200" b="0" i="0" kern="1200" dirty="0" smtClean="0">
                <a:solidFill>
                  <a:schemeClr val="tx1"/>
                </a:solidFill>
                <a:effectLst/>
                <a:latin typeface="+mn-lt"/>
                <a:ea typeface="+mn-ea"/>
                <a:cs typeface="+mn-cs"/>
              </a:rPr>
              <a:t>Udviklingen kommer dog ikke uden en stor energiregning. Den globale kommunikation forbruger så meget energi, at den udleder over 2 % af al menneskeskabt CO2, og datatrafikken stiger årligt med over 25 %. Kravene til den nye infrastruktur er derfor primært, at den skal levere meget større kapacitet med et markant lavere energiforbrug. Hertil kommer en større grad af pålidelighed, minimale forsinkelser og øget sikkerhed.</a:t>
            </a:r>
          </a:p>
          <a:p>
            <a:r>
              <a:rPr lang="da-DK" sz="1200" b="0" i="0" kern="1200" dirty="0" smtClean="0">
                <a:solidFill>
                  <a:schemeClr val="tx1"/>
                </a:solidFill>
                <a:effectLst/>
                <a:latin typeface="+mn-lt"/>
                <a:ea typeface="+mn-ea"/>
                <a:cs typeface="+mn-cs"/>
              </a:rPr>
              <a:t>INCOM vil bl.a. gøre det muligt at reducere antallet af lyskilder til at drive internettet ved at forfine en såkaldt ”frekvenskam”, således at én laser kan erstatte adskillige hundrede lasere. Det giver en stor effektbesparelse i hele nettet og i datacentrene og kan samtidigt give øgede datahastigheder på mere end 400 </a:t>
            </a:r>
            <a:r>
              <a:rPr lang="da-DK" sz="1200" b="0" i="0" kern="1200" dirty="0" err="1" smtClean="0">
                <a:solidFill>
                  <a:schemeClr val="tx1"/>
                </a:solidFill>
                <a:effectLst/>
                <a:latin typeface="+mn-lt"/>
                <a:ea typeface="+mn-ea"/>
                <a:cs typeface="+mn-cs"/>
              </a:rPr>
              <a:t>GBit</a:t>
            </a:r>
            <a:r>
              <a:rPr lang="da-DK" sz="1200" b="0" i="0" kern="1200" dirty="0" smtClean="0">
                <a:solidFill>
                  <a:schemeClr val="tx1"/>
                </a:solidFill>
                <a:effectLst/>
                <a:latin typeface="+mn-lt"/>
                <a:ea typeface="+mn-ea"/>
                <a:cs typeface="+mn-cs"/>
              </a:rPr>
              <a:t>/s. INCOM arbejder også med at integrere kredsløb for lys på en chip, der for alvor vil reducere prisen og effektforbruget, idet meget af den signalbehandling, der nu foregår elektrisk, kan laves direkte i det optiske domæne. Energiforbruget til at konvertere fra lys til elektricitet fjernes altså helt.</a:t>
            </a:r>
          </a:p>
          <a:p>
            <a:r>
              <a:rPr lang="da-DK" sz="1200" b="0" i="0" kern="1200" dirty="0" smtClean="0">
                <a:solidFill>
                  <a:schemeClr val="tx1"/>
                </a:solidFill>
                <a:effectLst/>
                <a:latin typeface="+mn-lt"/>
                <a:ea typeface="+mn-ea"/>
                <a:cs typeface="+mn-cs"/>
              </a:rPr>
              <a:t>- I løbet af de seneste år har vi etableret Aarhus Universitet som et center for </a:t>
            </a:r>
            <a:r>
              <a:rPr lang="da-DK" sz="1200" b="0" i="0" kern="1200" dirty="0" err="1" smtClean="0">
                <a:solidFill>
                  <a:schemeClr val="tx1"/>
                </a:solidFill>
                <a:effectLst/>
                <a:latin typeface="+mn-lt"/>
                <a:ea typeface="+mn-ea"/>
                <a:cs typeface="+mn-cs"/>
              </a:rPr>
              <a:t>fotonisk</a:t>
            </a:r>
            <a:r>
              <a:rPr lang="da-DK" sz="1200" b="0" i="0" kern="1200" dirty="0" smtClean="0">
                <a:solidFill>
                  <a:schemeClr val="tx1"/>
                </a:solidFill>
                <a:effectLst/>
                <a:latin typeface="+mn-lt"/>
                <a:ea typeface="+mn-ea"/>
                <a:cs typeface="+mn-cs"/>
              </a:rPr>
              <a:t> integration, der forbinder danske slutbrugere med europæiske </a:t>
            </a:r>
            <a:r>
              <a:rPr lang="da-DK" sz="1200" b="0" i="0" kern="1200" dirty="0" err="1" smtClean="0">
                <a:solidFill>
                  <a:schemeClr val="tx1"/>
                </a:solidFill>
                <a:effectLst/>
                <a:latin typeface="+mn-lt"/>
                <a:ea typeface="+mn-ea"/>
                <a:cs typeface="+mn-cs"/>
              </a:rPr>
              <a:t>tech</a:t>
            </a:r>
            <a:r>
              <a:rPr lang="da-DK" sz="1200" b="0" i="0" kern="1200" dirty="0" smtClean="0">
                <a:solidFill>
                  <a:schemeClr val="tx1"/>
                </a:solidFill>
                <a:effectLst/>
                <a:latin typeface="+mn-lt"/>
                <a:ea typeface="+mn-ea"/>
                <a:cs typeface="+mn-cs"/>
              </a:rPr>
              <a:t>-platforme. Sammen med vores projektpartnere vil vi bringe denne teknologi tættere på markedet. Samtidig vil vi i INCOM-projektet undersøge og implementere nye, simple, energieffektive og skalérbare end-to-end sikkerhedsordninger på tværs af </a:t>
            </a:r>
            <a:r>
              <a:rPr lang="da-DK" sz="1200" b="0" i="0" kern="1200" dirty="0" err="1" smtClean="0">
                <a:solidFill>
                  <a:schemeClr val="tx1"/>
                </a:solidFill>
                <a:effectLst/>
                <a:latin typeface="+mn-lt"/>
                <a:ea typeface="+mn-ea"/>
                <a:cs typeface="+mn-cs"/>
              </a:rPr>
              <a:t>IoT</a:t>
            </a:r>
            <a:r>
              <a:rPr lang="da-DK" sz="1200" b="0" i="0" kern="1200" dirty="0" smtClean="0">
                <a:solidFill>
                  <a:schemeClr val="tx1"/>
                </a:solidFill>
                <a:effectLst/>
                <a:latin typeface="+mn-lt"/>
                <a:ea typeface="+mn-ea"/>
                <a:cs typeface="+mn-cs"/>
              </a:rPr>
              <a:t>-infrastrukturen, siger lektor </a:t>
            </a:r>
            <a:r>
              <a:rPr lang="da-DK" sz="1200" b="0" i="0" kern="1200" dirty="0" err="1" smtClean="0">
                <a:solidFill>
                  <a:schemeClr val="tx1"/>
                </a:solidFill>
                <a:effectLst/>
                <a:latin typeface="+mn-lt"/>
                <a:ea typeface="+mn-ea"/>
                <a:cs typeface="+mn-cs"/>
              </a:rPr>
              <a:t>Martijn</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Heck</a:t>
            </a:r>
            <a:r>
              <a:rPr lang="da-DK" sz="1200" b="0" i="0" kern="1200" dirty="0" smtClean="0">
                <a:solidFill>
                  <a:schemeClr val="tx1"/>
                </a:solidFill>
                <a:effectLst/>
                <a:latin typeface="+mn-lt"/>
                <a:ea typeface="+mn-ea"/>
                <a:cs typeface="+mn-cs"/>
              </a:rPr>
              <a:t> fra Institut for Ingeniørvidenskab, Aarhus Universitet.</a:t>
            </a:r>
          </a:p>
          <a:p>
            <a:r>
              <a:rPr lang="da-DK" sz="1200" b="0" i="0" kern="1200" dirty="0" smtClean="0">
                <a:solidFill>
                  <a:schemeClr val="tx1"/>
                </a:solidFill>
                <a:effectLst/>
                <a:latin typeface="+mn-lt"/>
                <a:ea typeface="+mn-ea"/>
                <a:cs typeface="+mn-cs"/>
              </a:rPr>
              <a:t>Den kombinerede effekt af det stabile danske samfund med en stærk infrastruktur på tele, data og grøn energi tiltrækker store datacentre og et stigende antal højkapacitets interkontinentale søkabler. En fortsat stærk dansk position og vækst på dette meget konkurrencebetonede marked kræver en stor og risikofyldt indsats. Det gør sig især gældende i industrier, der har behov for tidligt at kunne tage innovative løsninger fra universiteterne og bringe dem ud til markedet i form af nye produkter og services.</a:t>
            </a:r>
          </a:p>
          <a:p>
            <a:r>
              <a:rPr lang="da-DK" sz="1200" b="0" i="0" kern="1200" dirty="0" smtClean="0">
                <a:solidFill>
                  <a:schemeClr val="tx1"/>
                </a:solidFill>
                <a:effectLst/>
                <a:latin typeface="+mn-lt"/>
                <a:ea typeface="+mn-ea"/>
                <a:cs typeface="+mn-cs"/>
              </a:rPr>
              <a:t>Behovet for at bygge ny infrastruktur med energirigtige bredbåndsløsninger rummer store muligheder. Danske universiteter har stor ekspertise netop på de rette tekniske områder, og danske virksomheder er klar til at tage de nye teknologier og bringe dem på verdensmarkedet. </a:t>
            </a:r>
            <a:r>
              <a:rPr lang="da-DK" sz="1200" b="0" i="0" kern="1200" dirty="0" err="1" smtClean="0">
                <a:solidFill>
                  <a:schemeClr val="tx1"/>
                </a:solidFill>
                <a:effectLst/>
                <a:latin typeface="+mn-lt"/>
                <a:ea typeface="+mn-ea"/>
                <a:cs typeface="+mn-cs"/>
              </a:rPr>
              <a:t>INCOMs</a:t>
            </a:r>
            <a:r>
              <a:rPr lang="da-DK" sz="1200" b="0" i="0" kern="1200" dirty="0" smtClean="0">
                <a:solidFill>
                  <a:schemeClr val="tx1"/>
                </a:solidFill>
                <a:effectLst/>
                <a:latin typeface="+mn-lt"/>
                <a:ea typeface="+mn-ea"/>
                <a:cs typeface="+mn-cs"/>
              </a:rPr>
              <a:t> formål er at gøre dette muligt og herved skabe vækst i industrien. Således forventer hver af de deltagende virksomheder 5 år efter et vellykket INCOM-projekt at have øge deres årlige omsætning fra få til adskillige hundrede mio. kr. og øge deres samlede beskæftigelse med omkring 100 jobs.</a:t>
            </a:r>
          </a:p>
          <a:p>
            <a:r>
              <a:rPr lang="da-DK" sz="1200" b="0" i="0" kern="1200" dirty="0" smtClean="0">
                <a:solidFill>
                  <a:schemeClr val="tx1"/>
                </a:solidFill>
                <a:effectLst/>
                <a:latin typeface="+mn-lt"/>
                <a:ea typeface="+mn-ea"/>
                <a:cs typeface="+mn-cs"/>
              </a:rPr>
              <a:t>- Ny teknologi kan hjælpe os med at løse en lang række konkrete udfordringer og skabe et bedre samfund, men det kræver også store mængder energi. Det her er et spændende projekt, da det er helt afgørende, at vi får gjort den digitale infrastruktur mere energieffektiv, siger Uddannelses- og Forskningsminister Tommy Ahlers.</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7</a:t>
            </a:fld>
            <a:endParaRPr lang="en-GB" dirty="0"/>
          </a:p>
        </p:txBody>
      </p:sp>
    </p:spTree>
    <p:extLst>
      <p:ext uri="{BB962C8B-B14F-4D97-AF65-F5344CB8AC3E}">
        <p14:creationId xmlns:p14="http://schemas.microsoft.com/office/powerpoint/2010/main" val="28175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Opdateret med </a:t>
            </a:r>
            <a:r>
              <a:rPr lang="da-DK" dirty="0" err="1" smtClean="0"/>
              <a:t>særcall</a:t>
            </a:r>
            <a:r>
              <a:rPr lang="da-DK" dirty="0" smtClean="0"/>
              <a:t> på borgernær</a:t>
            </a:r>
            <a:r>
              <a:rPr lang="da-DK" baseline="0" dirty="0" smtClean="0"/>
              <a:t> sundheds løsninger og digitaliserings center</a:t>
            </a:r>
          </a:p>
          <a:p>
            <a:r>
              <a:rPr lang="da-DK" baseline="0" dirty="0" smtClean="0"/>
              <a:t>Tal baseret KUN på fordeling af forsknings reserven – yderligere midler fra finanslov er på vej – men ikke vedtaget endnu.</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11</a:t>
            </a:fld>
            <a:endParaRPr lang="en-GB" dirty="0"/>
          </a:p>
        </p:txBody>
      </p:sp>
    </p:spTree>
    <p:extLst>
      <p:ext uri="{BB962C8B-B14F-4D97-AF65-F5344CB8AC3E}">
        <p14:creationId xmlns:p14="http://schemas.microsoft.com/office/powerpoint/2010/main" val="206583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18</a:t>
            </a:fld>
            <a:endParaRPr lang="en-GB" dirty="0"/>
          </a:p>
        </p:txBody>
      </p:sp>
    </p:spTree>
    <p:extLst>
      <p:ext uri="{BB962C8B-B14F-4D97-AF65-F5344CB8AC3E}">
        <p14:creationId xmlns:p14="http://schemas.microsoft.com/office/powerpoint/2010/main" val="281079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noProof="0" dirty="0" err="1" smtClean="0">
                <a:solidFill>
                  <a:schemeClr val="bg1"/>
                </a:solidFill>
              </a:rPr>
              <a:t>InnoFounder</a:t>
            </a:r>
            <a:r>
              <a:rPr lang="da-DK" sz="1200" noProof="0" dirty="0" smtClean="0">
                <a:solidFill>
                  <a:schemeClr val="bg1"/>
                </a:solidFill>
              </a:rPr>
              <a:t>: </a:t>
            </a:r>
            <a:r>
              <a:rPr lang="da-DK" sz="1200" noProof="0" dirty="0" err="1" smtClean="0">
                <a:solidFill>
                  <a:schemeClr val="bg1"/>
                </a:solidFill>
              </a:rPr>
              <a:t>Next</a:t>
            </a:r>
            <a:r>
              <a:rPr lang="da-DK" sz="1200" noProof="0" dirty="0" smtClean="0">
                <a:solidFill>
                  <a:schemeClr val="bg1"/>
                </a:solidFill>
              </a:rPr>
              <a:t> deadline November</a:t>
            </a:r>
            <a:r>
              <a:rPr lang="da-DK" sz="1200" baseline="0" noProof="0" dirty="0" smtClean="0">
                <a:solidFill>
                  <a:schemeClr val="bg1"/>
                </a:solidFill>
              </a:rPr>
              <a:t> 15th 2018. Picture is a team of </a:t>
            </a:r>
            <a:r>
              <a:rPr lang="da-DK" sz="1200" baseline="0" noProof="0" dirty="0" err="1" smtClean="0">
                <a:solidFill>
                  <a:schemeClr val="bg1"/>
                </a:solidFill>
              </a:rPr>
              <a:t>InnoFounders</a:t>
            </a:r>
            <a:endParaRPr lang="da-DK" sz="1200" baseline="0" noProof="0" dirty="0" smtClean="0">
              <a:solidFill>
                <a:schemeClr val="bg1"/>
              </a:solidFill>
            </a:endParaRPr>
          </a:p>
          <a:p>
            <a:endParaRPr lang="da-DK" sz="1200" baseline="0" noProof="0" dirty="0" smtClean="0">
              <a:solidFill>
                <a:schemeClr val="bg1"/>
              </a:solidFill>
            </a:endParaRPr>
          </a:p>
          <a:p>
            <a:r>
              <a:rPr lang="da-DK" sz="1200" baseline="0" noProof="0" dirty="0" smtClean="0">
                <a:solidFill>
                  <a:schemeClr val="bg1"/>
                </a:solidFill>
              </a:rPr>
              <a:t>Industrial Researchers (</a:t>
            </a:r>
            <a:r>
              <a:rPr lang="da-DK" sz="1200" baseline="0" noProof="0" dirty="0" err="1" smtClean="0">
                <a:solidFill>
                  <a:schemeClr val="bg1"/>
                </a:solidFill>
              </a:rPr>
              <a:t>Ph.D.</a:t>
            </a:r>
            <a:r>
              <a:rPr lang="da-DK" sz="1200" baseline="0" noProof="0" dirty="0" smtClean="0">
                <a:solidFill>
                  <a:schemeClr val="bg1"/>
                </a:solidFill>
              </a:rPr>
              <a:t> and </a:t>
            </a:r>
            <a:r>
              <a:rPr lang="da-DK" sz="1200" baseline="0" noProof="0" dirty="0" err="1" smtClean="0">
                <a:solidFill>
                  <a:schemeClr val="bg1"/>
                </a:solidFill>
              </a:rPr>
              <a:t>Postdoc</a:t>
            </a:r>
            <a:r>
              <a:rPr lang="da-DK" sz="1200" baseline="0" noProof="0" dirty="0" smtClean="0">
                <a:solidFill>
                  <a:schemeClr val="bg1"/>
                </a:solidFill>
              </a:rPr>
              <a:t>): Deadline: Januar 8th 2019 </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19</a:t>
            </a:fld>
            <a:endParaRPr lang="en-GB" dirty="0"/>
          </a:p>
        </p:txBody>
      </p:sp>
    </p:spTree>
    <p:extLst>
      <p:ext uri="{BB962C8B-B14F-4D97-AF65-F5344CB8AC3E}">
        <p14:creationId xmlns:p14="http://schemas.microsoft.com/office/powerpoint/2010/main" val="4079134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9.png"/><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9.png"/><Relationship Id="rId2" Type="http://schemas.openxmlformats.org/officeDocument/2006/relationships/tags" Target="../tags/tag95.xml"/><Relationship Id="rId1" Type="http://schemas.openxmlformats.org/officeDocument/2006/relationships/vmlDrawing" Target="../drawings/vmlDrawing1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7.xml"/><Relationship Id="rId7" Type="http://schemas.openxmlformats.org/officeDocument/2006/relationships/image" Target="../media/image19.png"/><Relationship Id="rId2" Type="http://schemas.openxmlformats.org/officeDocument/2006/relationships/tags" Target="../tags/tag112.xml"/><Relationship Id="rId1" Type="http://schemas.openxmlformats.org/officeDocument/2006/relationships/vmlDrawing" Target="../drawings/vmlDrawing21.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21.bin"/></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14.emf"/></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1.xml"/><Relationship Id="rId4" Type="http://schemas.openxmlformats.org/officeDocument/2006/relationships/image" Target="../media/image15.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9.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9.png"/><Relationship Id="rId2" Type="http://schemas.openxmlformats.org/officeDocument/2006/relationships/tags" Target="../tags/tag37.xml"/><Relationship Id="rId1" Type="http://schemas.openxmlformats.org/officeDocument/2006/relationships/vmlDrawing" Target="../drawings/vmlDrawing6.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png"/><Relationship Id="rId2" Type="http://schemas.openxmlformats.org/officeDocument/2006/relationships/tags" Target="../tags/tag55.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9.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9"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9" y="3778379"/>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2"/>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4797269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4"/>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889595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4"/>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51401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20228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86121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3"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7354189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1"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7"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231337555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21886360"/>
              </p:ext>
            </p:extLst>
          </p:nvPr>
        </p:nvGraphicFramePr>
        <p:xfrm>
          <a:off x="1612" y="1613"/>
          <a:ext cx="1587" cy="1587"/>
        </p:xfrm>
        <a:graphic>
          <a:graphicData uri="http://schemas.openxmlformats.org/presentationml/2006/ole">
            <mc:AlternateContent xmlns:mc="http://schemas.openxmlformats.org/markup-compatibility/2006">
              <mc:Choice xmlns:v="urn:schemas-microsoft-com:vml" Requires="v">
                <p:oleObj spid="_x0000_s7325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2"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9226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225572358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5" y="2130944"/>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256" indent="0" algn="ctr">
              <a:buNone/>
              <a:defRPr>
                <a:solidFill>
                  <a:schemeClr val="tx1">
                    <a:tint val="75000"/>
                  </a:schemeClr>
                </a:solidFill>
              </a:defRPr>
            </a:lvl2pPr>
            <a:lvl3pPr marL="912467" indent="0" algn="ctr">
              <a:buNone/>
              <a:defRPr>
                <a:solidFill>
                  <a:schemeClr val="tx1">
                    <a:tint val="75000"/>
                  </a:schemeClr>
                </a:solidFill>
              </a:defRPr>
            </a:lvl3pPr>
            <a:lvl4pPr marL="1368723" indent="0" algn="ctr">
              <a:buNone/>
              <a:defRPr>
                <a:solidFill>
                  <a:schemeClr val="tx1">
                    <a:tint val="75000"/>
                  </a:schemeClr>
                </a:solidFill>
              </a:defRPr>
            </a:lvl4pPr>
            <a:lvl5pPr marL="1824968" indent="0" algn="ctr">
              <a:buNone/>
              <a:defRPr>
                <a:solidFill>
                  <a:schemeClr val="tx1">
                    <a:tint val="75000"/>
                  </a:schemeClr>
                </a:solidFill>
              </a:defRPr>
            </a:lvl5pPr>
            <a:lvl6pPr marL="2281200" indent="0" algn="ctr">
              <a:buNone/>
              <a:defRPr>
                <a:solidFill>
                  <a:schemeClr val="tx1">
                    <a:tint val="75000"/>
                  </a:schemeClr>
                </a:solidFill>
              </a:defRPr>
            </a:lvl6pPr>
            <a:lvl7pPr marL="2737442" indent="0" algn="ctr">
              <a:buNone/>
              <a:defRPr>
                <a:solidFill>
                  <a:schemeClr val="tx1">
                    <a:tint val="75000"/>
                  </a:schemeClr>
                </a:solidFill>
              </a:defRPr>
            </a:lvl7pPr>
            <a:lvl8pPr marL="3193685" indent="0" algn="ctr">
              <a:buNone/>
              <a:defRPr>
                <a:solidFill>
                  <a:schemeClr val="tx1">
                    <a:tint val="75000"/>
                  </a:schemeClr>
                </a:solidFill>
              </a:defRPr>
            </a:lvl8pPr>
            <a:lvl9pPr marL="3649926"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4" y="6357825"/>
            <a:ext cx="284443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51" tIns="45637" rIns="91251" bIns="45637"/>
          <a:lstStyle/>
          <a:p>
            <a:pPr defTabSz="912468" fontAlgn="base">
              <a:spcBef>
                <a:spcPct val="0"/>
              </a:spcBef>
              <a:spcAft>
                <a:spcPct val="0"/>
              </a:spcAft>
            </a:pPr>
            <a:fld id="{66E38064-839D-4AA9-9A58-2DCB502E1D73}"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1238092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7860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2"/>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25231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9"/>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8" y="859644"/>
            <a:ext cx="10585450" cy="307777"/>
          </a:xfrm>
        </p:spPr>
        <p:txBody>
          <a:bodyPr/>
          <a:lstStyle>
            <a:lvl1pPr marL="0" indent="0" algn="l">
              <a:buNone/>
              <a:defRPr sz="2000" b="1">
                <a:solidFill>
                  <a:srgbClr val="00A6AA"/>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7"/>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3"/>
            <a:ext cx="1513099"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3"/>
            <a:ext cx="594066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9" y="6279203"/>
            <a:ext cx="395389" cy="365210"/>
          </a:xfrm>
          <a:prstGeom prst="rect">
            <a:avLst/>
          </a:prstGeom>
        </p:spPr>
        <p:txBody>
          <a:bodyPr lIns="91251" tIns="45637" rIns="91251" bIns="45637"/>
          <a:lstStyle/>
          <a:p>
            <a:pPr defTabSz="912468" fontAlgn="base">
              <a:spcBef>
                <a:spcPct val="0"/>
              </a:spcBef>
              <a:spcAft>
                <a:spcPct val="0"/>
              </a:spcAft>
            </a:pPr>
            <a:fld id="{667EC89C-17A0-4E64-A6D2-B825673CEEDF}"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08" y="6055218"/>
            <a:ext cx="22812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008"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008"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1047753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42074463"/>
              </p:ext>
            </p:extLst>
          </p:nvPr>
        </p:nvGraphicFramePr>
        <p:xfrm>
          <a:off x="1609" y="1610"/>
          <a:ext cx="1587" cy="1587"/>
        </p:xfrm>
        <a:graphic>
          <a:graphicData uri="http://schemas.openxmlformats.org/presentationml/2006/ole">
            <mc:AlternateContent xmlns:mc="http://schemas.openxmlformats.org/markup-compatibility/2006">
              <mc:Choice xmlns:v="urn:schemas-microsoft-com:vml" Requires="v">
                <p:oleObj spid="_x0000_s7530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09" y="1610"/>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0"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03"/>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48323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410505196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2" y="2130941"/>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391" indent="0" algn="ctr">
              <a:buNone/>
              <a:defRPr>
                <a:solidFill>
                  <a:schemeClr val="tx1">
                    <a:tint val="75000"/>
                  </a:schemeClr>
                </a:solidFill>
              </a:defRPr>
            </a:lvl2pPr>
            <a:lvl3pPr marL="912743" indent="0" algn="ctr">
              <a:buNone/>
              <a:defRPr>
                <a:solidFill>
                  <a:schemeClr val="tx1">
                    <a:tint val="75000"/>
                  </a:schemeClr>
                </a:solidFill>
              </a:defRPr>
            </a:lvl3pPr>
            <a:lvl4pPr marL="1369134" indent="0" algn="ctr">
              <a:buNone/>
              <a:defRPr>
                <a:solidFill>
                  <a:schemeClr val="tx1">
                    <a:tint val="75000"/>
                  </a:schemeClr>
                </a:solidFill>
              </a:defRPr>
            </a:lvl4pPr>
            <a:lvl5pPr marL="1825516" indent="0" algn="ctr">
              <a:buNone/>
              <a:defRPr>
                <a:solidFill>
                  <a:schemeClr val="tx1">
                    <a:tint val="75000"/>
                  </a:schemeClr>
                </a:solidFill>
              </a:defRPr>
            </a:lvl5pPr>
            <a:lvl6pPr marL="2281884" indent="0" algn="ctr">
              <a:buNone/>
              <a:defRPr>
                <a:solidFill>
                  <a:schemeClr val="tx1">
                    <a:tint val="75000"/>
                  </a:schemeClr>
                </a:solidFill>
              </a:defRPr>
            </a:lvl6pPr>
            <a:lvl7pPr marL="2738264" indent="0" algn="ctr">
              <a:buNone/>
              <a:defRPr>
                <a:solidFill>
                  <a:schemeClr val="tx1">
                    <a:tint val="75000"/>
                  </a:schemeClr>
                </a:solidFill>
              </a:defRPr>
            </a:lvl7pPr>
            <a:lvl8pPr marL="3194645" indent="0" algn="ctr">
              <a:buNone/>
              <a:defRPr>
                <a:solidFill>
                  <a:schemeClr val="tx1">
                    <a:tint val="75000"/>
                  </a:schemeClr>
                </a:solidFill>
              </a:defRPr>
            </a:lvl8pPr>
            <a:lvl9pPr marL="3651021"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1" y="6357825"/>
            <a:ext cx="284443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78" tIns="45649" rIns="91278" bIns="45649"/>
          <a:lstStyle/>
          <a:p>
            <a:pPr defTabSz="912744" fontAlgn="base">
              <a:spcBef>
                <a:spcPct val="0"/>
              </a:spcBef>
              <a:spcAft>
                <a:spcPct val="0"/>
              </a:spcAft>
            </a:pPr>
            <a:fld id="{66E38064-839D-4AA9-9A58-2DCB502E1D73}"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2504778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299785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6"/>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5" y="859644"/>
            <a:ext cx="10585450" cy="307777"/>
          </a:xfrm>
        </p:spPr>
        <p:txBody>
          <a:bodyPr/>
          <a:lstStyle>
            <a:lvl1pPr marL="0" indent="0" algn="l">
              <a:buNone/>
              <a:defRPr sz="2000" b="1">
                <a:solidFill>
                  <a:srgbClr val="00A6AA"/>
                </a:solidFill>
              </a:defRPr>
            </a:lvl1pPr>
            <a:lvl2pPr marL="543151" indent="0" algn="ctr">
              <a:buNone/>
              <a:defRPr>
                <a:solidFill>
                  <a:schemeClr val="tx1">
                    <a:tint val="75000"/>
                  </a:schemeClr>
                </a:solidFill>
              </a:defRPr>
            </a:lvl2pPr>
            <a:lvl3pPr marL="1086332" indent="0" algn="ctr">
              <a:buNone/>
              <a:defRPr>
                <a:solidFill>
                  <a:schemeClr val="tx1">
                    <a:tint val="75000"/>
                  </a:schemeClr>
                </a:solidFill>
              </a:defRPr>
            </a:lvl3pPr>
            <a:lvl4pPr marL="1629491" indent="0" algn="ctr">
              <a:buNone/>
              <a:defRPr>
                <a:solidFill>
                  <a:schemeClr val="tx1">
                    <a:tint val="75000"/>
                  </a:schemeClr>
                </a:solidFill>
              </a:defRPr>
            </a:lvl4pPr>
            <a:lvl5pPr marL="2172652" indent="0" algn="ctr">
              <a:buNone/>
              <a:defRPr>
                <a:solidFill>
                  <a:schemeClr val="tx1">
                    <a:tint val="75000"/>
                  </a:schemeClr>
                </a:solidFill>
              </a:defRPr>
            </a:lvl5pPr>
            <a:lvl6pPr marL="2715820" indent="0" algn="ctr">
              <a:buNone/>
              <a:defRPr>
                <a:solidFill>
                  <a:schemeClr val="tx1">
                    <a:tint val="75000"/>
                  </a:schemeClr>
                </a:solidFill>
              </a:defRPr>
            </a:lvl6pPr>
            <a:lvl7pPr marL="3258975" indent="0" algn="ctr">
              <a:buNone/>
              <a:defRPr>
                <a:solidFill>
                  <a:schemeClr val="tx1">
                    <a:tint val="75000"/>
                  </a:schemeClr>
                </a:solidFill>
              </a:defRPr>
            </a:lvl7pPr>
            <a:lvl8pPr marL="3802141" indent="0" algn="ctr">
              <a:buNone/>
              <a:defRPr>
                <a:solidFill>
                  <a:schemeClr val="tx1">
                    <a:tint val="75000"/>
                  </a:schemeClr>
                </a:solidFill>
              </a:defRPr>
            </a:lvl8pPr>
            <a:lvl9pPr marL="4345307"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4"/>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0"/>
            <a:ext cx="1513099"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0"/>
            <a:ext cx="594066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6" y="6279200"/>
            <a:ext cx="395389" cy="365210"/>
          </a:xfrm>
          <a:prstGeom prst="rect">
            <a:avLst/>
          </a:prstGeom>
        </p:spPr>
        <p:txBody>
          <a:bodyPr lIns="91278" tIns="45649" rIns="91278" bIns="45649"/>
          <a:lstStyle/>
          <a:p>
            <a:pPr defTabSz="912744" fontAlgn="base">
              <a:spcBef>
                <a:spcPct val="0"/>
              </a:spcBef>
              <a:spcAft>
                <a:spcPct val="0"/>
              </a:spcAft>
            </a:pPr>
            <a:fld id="{667EC89C-17A0-4E64-A6D2-B825673CEEDF}"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11" y="6055215"/>
            <a:ext cx="22812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332"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332"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3242863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30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0410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586376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386642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2"/>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745955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422776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764193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739170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519527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413222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1469655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919833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158750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40269172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3182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2"/>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888727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419592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79512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12233658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321453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4265659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3287208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3399758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999404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12448727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62291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403840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437909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877550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4653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323648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533399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79533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5152720"/>
              </p:ext>
            </p:extLst>
          </p:nvPr>
        </p:nvGraphicFramePr>
        <p:xfrm>
          <a:off x="1593" y="1658"/>
          <a:ext cx="1587" cy="1587"/>
        </p:xfrm>
        <a:graphic>
          <a:graphicData uri="http://schemas.openxmlformats.org/presentationml/2006/ole">
            <mc:AlternateContent xmlns:mc="http://schemas.openxmlformats.org/markup-compatibility/2006">
              <mc:Choice xmlns:v="urn:schemas-microsoft-com:vml" Requires="v">
                <p:oleObj spid="_x0000_s8040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3" y="1658"/>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51"/>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3092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15289290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286" y="2130989"/>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7156" indent="0" algn="ctr">
              <a:buNone/>
              <a:defRPr>
                <a:solidFill>
                  <a:schemeClr val="tx1">
                    <a:tint val="75000"/>
                  </a:schemeClr>
                </a:solidFill>
              </a:defRPr>
            </a:lvl2pPr>
            <a:lvl3pPr marL="914307"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3" indent="0" algn="ctr">
              <a:buNone/>
              <a:defRPr>
                <a:solidFill>
                  <a:schemeClr val="tx1">
                    <a:tint val="75000"/>
                  </a:schemeClr>
                </a:solidFill>
              </a:defRPr>
            </a:lvl6pPr>
            <a:lvl7pPr marL="2742924"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23" y="6357823"/>
            <a:ext cx="2844430"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lIns="91431" tIns="45717" rIns="91431" bIns="45717"/>
          <a:lstStyle/>
          <a:p>
            <a:pPr defTabSz="914400" fontAlgn="base">
              <a:spcBef>
                <a:spcPct val="0"/>
              </a:spcBef>
              <a:spcAft>
                <a:spcPct val="0"/>
              </a:spcAft>
            </a:pPr>
            <a:fld id="{66E38064-839D-4AA9-9A58-2DCB502E1D73}" type="slidenum">
              <a:rPr lang="da-DK" sz="1900" smtClean="0">
                <a:solidFill>
                  <a:srgbClr val="1E4148"/>
                </a:solidFill>
                <a:latin typeface="Arial" charset="0"/>
              </a:rPr>
              <a:pPr defTabSz="914400"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804488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11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318619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4072165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62073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407170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71648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291925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27980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14198618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644355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12057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07054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42662929"/>
              </p:ext>
            </p:extLst>
          </p:nvPr>
        </p:nvGraphicFramePr>
        <p:xfrm>
          <a:off x="2161" y="1621"/>
          <a:ext cx="2159" cy="1620"/>
        </p:xfrm>
        <a:graphic>
          <a:graphicData uri="http://schemas.openxmlformats.org/presentationml/2006/ole">
            <mc:AlternateContent xmlns:mc="http://schemas.openxmlformats.org/markup-compatibility/2006">
              <mc:Choice xmlns:v="urn:schemas-microsoft-com:vml" Requires="v">
                <p:oleObj spid="_x0000_s86343"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 y="1621"/>
                        <a:ext cx="2159" cy="162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285740522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47187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5893983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921343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453989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7951003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8776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629790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853064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49055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5708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14" y="6332180"/>
            <a:ext cx="187166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79"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23980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578290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223925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1449679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60633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00685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601115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187706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7420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4131155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0628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49" y="1548024"/>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128383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929116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9645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37947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9816613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452069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547207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0811545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5516580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7914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2697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4" y="4913952"/>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14" y="6332180"/>
            <a:ext cx="187166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1788433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454914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896054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7304299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456038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02" y="6332180"/>
            <a:ext cx="187166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93"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3477405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65" y="1548103"/>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603159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5" y="4914031"/>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02" y="6332180"/>
            <a:ext cx="187166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8984772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en-GB" sz="5500" b="1" dirty="0" smtClean="0">
                <a:solidFill>
                  <a:prstClr val="white"/>
                </a:solidFill>
              </a:rPr>
              <a:t>Break</a:t>
            </a:r>
          </a:p>
        </p:txBody>
      </p:sp>
    </p:spTree>
    <p:extLst>
      <p:ext uri="{BB962C8B-B14F-4D97-AF65-F5344CB8AC3E}">
        <p14:creationId xmlns:p14="http://schemas.microsoft.com/office/powerpoint/2010/main" val="2544201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27217421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94"/>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89554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9" y="1548024"/>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grpSp>
        <p:nvGrpSpPr>
          <p:cNvPr id="17" name="Group 6"/>
          <p:cNvGrpSpPr>
            <a:grpSpLocks/>
          </p:cNvGrpSpPr>
          <p:nvPr userDrawn="1"/>
        </p:nvGrpSpPr>
        <p:grpSpPr bwMode="auto">
          <a:xfrm>
            <a:off x="-506037" y="3302546"/>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grpSp>
    </p:spTree>
    <p:extLst>
      <p:ext uri="{BB962C8B-B14F-4D97-AF65-F5344CB8AC3E}">
        <p14:creationId xmlns:p14="http://schemas.microsoft.com/office/powerpoint/2010/main" val="1048065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en-GB" sz="5500" b="1" dirty="0" smtClean="0">
                <a:solidFill>
                  <a:prstClr val="white"/>
                </a:solidFill>
                <a:ea typeface="+mj-ea"/>
                <a:cs typeface="+mj-cs"/>
              </a:rPr>
              <a:t>Break</a:t>
            </a:r>
          </a:p>
        </p:txBody>
      </p:sp>
    </p:spTree>
    <p:extLst>
      <p:ext uri="{BB962C8B-B14F-4D97-AF65-F5344CB8AC3E}">
        <p14:creationId xmlns:p14="http://schemas.microsoft.com/office/powerpoint/2010/main" val="2484455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07916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7409"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en-GB" sz="900" b="1" noProof="1" smtClean="0">
                  <a:solidFill>
                    <a:srgbClr val="1E4148"/>
                  </a:solidFill>
                  <a:latin typeface="Ubuntu"/>
                  <a:cs typeface="Arial" charset="0"/>
                </a:rPr>
                <a:t>Insert Image </a:t>
              </a:r>
            </a:p>
            <a:p>
              <a:pPr algn="r" defTabSz="1084599"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defTabSz="1084599"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defTabSz="1084599"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defTabSz="1084599"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9017633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878"/>
            <a:ext cx="51336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94410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1242611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603064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13971737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6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17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347127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38016704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454431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304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9048850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534074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39970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686239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8748390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7122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91867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818303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929621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712042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1014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15"/>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5655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83795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8563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9069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276190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59259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771758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19878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2981713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01286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9320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5963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88483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1020608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956605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49596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105432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130755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620828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1091965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28768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8272"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defRPr/>
              </a:pPr>
              <a:r>
                <a:rPr lang="en-GB" sz="900" b="1" noProof="1" smtClean="0">
                  <a:solidFill>
                    <a:srgbClr val="1E4148"/>
                  </a:solidFill>
                  <a:latin typeface="Ubuntu"/>
                  <a:cs typeface="Arial" charset="0"/>
                </a:rPr>
                <a:t>Insert Image </a:t>
              </a:r>
            </a:p>
            <a:p>
              <a:pPr algn="r"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073719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799"/>
            <a:ext cx="51336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909813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707428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548953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46621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48"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024"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423806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9"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da-DK" dirty="0"/>
          </a:p>
        </p:txBody>
      </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4176209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1823338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2298479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3013462"/>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377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3"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smtClean="0">
                  <a:solidFill>
                    <a:srgbClr val="1E4148"/>
                  </a:solidFill>
                  <a:latin typeface="Verdana"/>
                </a:rPr>
                <a:t>Document type</a:t>
              </a:r>
              <a:endParaRPr lang="en-US" sz="1700" dirty="0" smtClean="0">
                <a:solidFill>
                  <a:srgbClr val="1E4148"/>
                </a:solidFill>
                <a:latin typeface="Verdana"/>
              </a:endParaRP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en-US" noProof="0" smtClean="0"/>
              <a:t>Click to edit Master subtitle style</a:t>
            </a:r>
            <a:endParaRPr lang="en-US"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9331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369798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847523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68290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998649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4663105"/>
              </p:ext>
            </p:extLst>
          </p:nvPr>
        </p:nvGraphicFramePr>
        <p:xfrm>
          <a:off x="1622" y="1619"/>
          <a:ext cx="1587" cy="1587"/>
        </p:xfrm>
        <a:graphic>
          <a:graphicData uri="http://schemas.openxmlformats.org/presentationml/2006/ole">
            <mc:AlternateContent xmlns:mc="http://schemas.openxmlformats.org/markup-compatibility/2006">
              <mc:Choice xmlns:v="urn:schemas-microsoft-com:vml" Requires="v">
                <p:oleObj spid="_x0000_s4582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2" y="1619"/>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3"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22"/>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900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14477627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86213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da-DK" sz="5500" b="1" kern="1200" noProof="0" dirty="0" smtClean="0">
                <a:solidFill>
                  <a:schemeClr val="bg1"/>
                </a:solidFill>
                <a:latin typeface="+mj-lt"/>
              </a:rPr>
              <a:t>Break</a:t>
            </a:r>
          </a:p>
        </p:txBody>
      </p:sp>
    </p:spTree>
    <p:extLst>
      <p:ext uri="{BB962C8B-B14F-4D97-AF65-F5344CB8AC3E}">
        <p14:creationId xmlns:p14="http://schemas.microsoft.com/office/powerpoint/2010/main" val="272771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 y="1240"/>
            <a:ext cx="12192621" cy="685834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rgbClr val="1E4148"/>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0"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1001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0" y="1548025"/>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6" y="3302547"/>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32366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chemeClr val="bg1"/>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0"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49459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0" y="1796181"/>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792"/>
            <a:r>
              <a:rPr lang="da-DK" sz="5500" b="1" dirty="0" smtClean="0">
                <a:solidFill>
                  <a:prstClr val="white"/>
                </a:solidFill>
              </a:rPr>
              <a:t>Break</a:t>
            </a:r>
          </a:p>
        </p:txBody>
      </p:sp>
    </p:spTree>
    <p:extLst>
      <p:ext uri="{BB962C8B-B14F-4D97-AF65-F5344CB8AC3E}">
        <p14:creationId xmlns:p14="http://schemas.microsoft.com/office/powerpoint/2010/main" val="3247821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91390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0" y="1547813"/>
            <a:ext cx="5138738" cy="468312"/>
          </a:xfrm>
        </p:spPr>
        <p:txBody>
          <a:bodyPr/>
          <a:lstStyle>
            <a:lvl1pPr marL="0" indent="0">
              <a:lnSpc>
                <a:spcPct val="100000"/>
              </a:lnSpc>
              <a:buFont typeface="Times New Roman" panose="02020603050405020304" pitchFamily="18" charset="0"/>
              <a:buChar char="​"/>
              <a:defRPr sz="1600" b="1"/>
            </a:lvl1pPr>
            <a:lvl2pPr marL="201100" indent="-20111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6"/>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57027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5" tIns="45620" rIns="91215" bIns="45620" rtlCol="0" anchor="ctr"/>
          <a:lstStyle/>
          <a:p>
            <a:pPr algn="ctr" defTabSz="1085792"/>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8"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0"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73793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792" eaLnBrk="1" hangingPunct="1">
                <a:spcAft>
                  <a:spcPts val="600"/>
                </a:spcAft>
                <a:defRPr/>
              </a:pPr>
              <a:r>
                <a:rPr lang="da-DK" sz="900" b="1" noProof="1" smtClean="0">
                  <a:solidFill>
                    <a:srgbClr val="1E4148"/>
                  </a:solidFill>
                  <a:latin typeface="Ubuntu"/>
                </a:rPr>
                <a:t>Indsæt billede</a:t>
              </a:r>
            </a:p>
            <a:p>
              <a:pPr algn="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792" eaLnBrk="1" hangingPunct="1">
                <a:spcBef>
                  <a:spcPts val="0"/>
                </a:spcBef>
                <a:spcAft>
                  <a:spcPts val="240"/>
                </a:spcAft>
                <a:defRPr/>
              </a:pPr>
              <a:r>
                <a:rPr lang="da-DK" sz="900" noProof="1" smtClean="0">
                  <a:solidFill>
                    <a:srgbClr val="1E4148"/>
                  </a:solidFill>
                  <a:latin typeface="Ubuntu"/>
                </a:rPr>
                <a:t>af pladsholderen</a:t>
              </a:r>
            </a:p>
            <a:p>
              <a:pPr algn="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792" eaLnBrk="1" hangingPunct="1">
                <a:spcBef>
                  <a:spcPts val="0"/>
                </a:spcBef>
                <a:spcAft>
                  <a:spcPts val="240"/>
                </a:spcAft>
                <a:defRPr/>
              </a:pPr>
              <a:r>
                <a:rPr lang="da-DK" sz="900" noProof="1" smtClean="0">
                  <a:solidFill>
                    <a:srgbClr val="1E4148"/>
                  </a:solidFill>
                  <a:latin typeface="Ubuntu"/>
                </a:rPr>
                <a:t>billedets fokus/størrelse</a:t>
              </a: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79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373252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0" y="1628799"/>
            <a:ext cx="5134443" cy="4132263"/>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3"/>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75931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0" y="3778379"/>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3"/>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36670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52481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3"/>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6088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3"/>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660699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3"/>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93846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6210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93264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2"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01288841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0"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6"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20178153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3627290"/>
              </p:ext>
            </p:extLst>
          </p:nvPr>
        </p:nvGraphicFramePr>
        <p:xfrm>
          <a:off x="1620" y="1617"/>
          <a:ext cx="1587" cy="1587"/>
        </p:xfrm>
        <a:graphic>
          <a:graphicData uri="http://schemas.openxmlformats.org/presentationml/2006/ole">
            <mc:AlternateContent xmlns:mc="http://schemas.openxmlformats.org/markup-compatibility/2006">
              <mc:Choice xmlns:v="urn:schemas-microsoft-com:vml" Requires="v">
                <p:oleObj spid="_x0000_s4884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0" y="1617"/>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1" y="0"/>
            <a:ext cx="12192001" cy="68595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McK Title Elements" hidden="1"/>
          <p:cNvGrpSpPr>
            <a:grpSpLocks/>
          </p:cNvGrpSpPr>
          <p:nvPr/>
        </p:nvGrpSpPr>
        <p:grpSpPr bwMode="auto">
          <a:xfrm>
            <a:off x="942487" y="4471020"/>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1353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5946433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0500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5"/>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971581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 y="1240"/>
            <a:ext cx="12192621" cy="6858348"/>
          </a:xfrm>
          <a:prstGeom prst="rect">
            <a:avLst/>
          </a:prstGeom>
        </p:spPr>
      </p:pic>
      <p:sp>
        <p:nvSpPr>
          <p:cNvPr id="2" name="Titel 1"/>
          <p:cNvSpPr>
            <a:spLocks noGrp="1"/>
          </p:cNvSpPr>
          <p:nvPr userDrawn="1">
            <p:ph type="ctrTitle"/>
          </p:nvPr>
        </p:nvSpPr>
        <p:spPr>
          <a:xfrm>
            <a:off x="796954"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4" y="3629240"/>
            <a:ext cx="10590213" cy="360040"/>
          </a:xfrm>
        </p:spPr>
        <p:txBody>
          <a:bodyPr anchor="b" anchorCtr="0"/>
          <a:lstStyle>
            <a:lvl1pPr marL="0" indent="0" algn="ctr">
              <a:buNone/>
              <a:defRPr sz="1800" b="1">
                <a:solidFill>
                  <a:srgbClr val="1E4148"/>
                </a:solidFill>
              </a:defRPr>
            </a:lvl1pPr>
            <a:lvl2pPr marL="542656" indent="0" algn="ctr">
              <a:buNone/>
              <a:defRPr>
                <a:solidFill>
                  <a:schemeClr val="tx1">
                    <a:tint val="75000"/>
                  </a:schemeClr>
                </a:solidFill>
              </a:defRPr>
            </a:lvl2pPr>
            <a:lvl3pPr marL="1085360" indent="0" algn="ctr">
              <a:buNone/>
              <a:defRPr>
                <a:solidFill>
                  <a:schemeClr val="tx1">
                    <a:tint val="75000"/>
                  </a:schemeClr>
                </a:solidFill>
              </a:defRPr>
            </a:lvl3pPr>
            <a:lvl4pPr marL="1628024" indent="0" algn="ctr">
              <a:buNone/>
              <a:defRPr>
                <a:solidFill>
                  <a:schemeClr val="tx1">
                    <a:tint val="75000"/>
                  </a:schemeClr>
                </a:solidFill>
              </a:defRPr>
            </a:lvl4pPr>
            <a:lvl5pPr marL="2170698" indent="0" algn="ctr">
              <a:buNone/>
              <a:defRPr>
                <a:solidFill>
                  <a:schemeClr val="tx1">
                    <a:tint val="75000"/>
                  </a:schemeClr>
                </a:solidFill>
              </a:defRPr>
            </a:lvl5pPr>
            <a:lvl6pPr marL="2713374" indent="0" algn="ctr">
              <a:buNone/>
              <a:defRPr>
                <a:solidFill>
                  <a:schemeClr val="tx1">
                    <a:tint val="75000"/>
                  </a:schemeClr>
                </a:solidFill>
              </a:defRPr>
            </a:lvl6pPr>
            <a:lvl7pPr marL="3256045" indent="0" algn="ctr">
              <a:buNone/>
              <a:defRPr>
                <a:solidFill>
                  <a:schemeClr val="tx1">
                    <a:tint val="75000"/>
                  </a:schemeClr>
                </a:solidFill>
              </a:defRPr>
            </a:lvl7pPr>
            <a:lvl8pPr marL="3798721" indent="0" algn="ctr">
              <a:buNone/>
              <a:defRPr>
                <a:solidFill>
                  <a:schemeClr val="tx1">
                    <a:tint val="75000"/>
                  </a:schemeClr>
                </a:solidFill>
              </a:defRPr>
            </a:lvl8pPr>
            <a:lvl9pPr marL="4341394"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4"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9"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5360">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5360">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7148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6" name="Undertitel 2"/>
          <p:cNvSpPr>
            <a:spLocks noGrp="1"/>
          </p:cNvSpPr>
          <p:nvPr>
            <p:ph type="subTitle" idx="13"/>
          </p:nvPr>
        </p:nvSpPr>
        <p:spPr>
          <a:xfrm>
            <a:off x="801718" y="859674"/>
            <a:ext cx="10585450" cy="307848"/>
          </a:xfrm>
        </p:spPr>
        <p:txBody>
          <a:bodyPr/>
          <a:lstStyle>
            <a:lvl1pPr marL="0" indent="0" algn="l">
              <a:buNone/>
              <a:defRPr sz="2000" b="1">
                <a:solidFill>
                  <a:srgbClr val="00A6AA"/>
                </a:solidFill>
              </a:defRPr>
            </a:lvl1pPr>
            <a:lvl2pPr marL="542601" indent="0" algn="ctr">
              <a:buNone/>
              <a:defRPr>
                <a:solidFill>
                  <a:schemeClr val="tx1">
                    <a:tint val="75000"/>
                  </a:schemeClr>
                </a:solidFill>
              </a:defRPr>
            </a:lvl2pPr>
            <a:lvl3pPr marL="1085252" indent="0" algn="ctr">
              <a:buNone/>
              <a:defRPr>
                <a:solidFill>
                  <a:schemeClr val="tx1">
                    <a:tint val="75000"/>
                  </a:schemeClr>
                </a:solidFill>
              </a:defRPr>
            </a:lvl3pPr>
            <a:lvl4pPr marL="1627861" indent="0" algn="ctr">
              <a:buNone/>
              <a:defRPr>
                <a:solidFill>
                  <a:schemeClr val="tx1">
                    <a:tint val="75000"/>
                  </a:schemeClr>
                </a:solidFill>
              </a:defRPr>
            </a:lvl4pPr>
            <a:lvl5pPr marL="2170481" indent="0" algn="ctr">
              <a:buNone/>
              <a:defRPr>
                <a:solidFill>
                  <a:schemeClr val="tx1">
                    <a:tint val="75000"/>
                  </a:schemeClr>
                </a:solidFill>
              </a:defRPr>
            </a:lvl5pPr>
            <a:lvl6pPr marL="2713102" indent="0" algn="ctr">
              <a:buNone/>
              <a:defRPr>
                <a:solidFill>
                  <a:schemeClr val="tx1">
                    <a:tint val="75000"/>
                  </a:schemeClr>
                </a:solidFill>
              </a:defRPr>
            </a:lvl6pPr>
            <a:lvl7pPr marL="3255720" indent="0" algn="ctr">
              <a:buNone/>
              <a:defRPr>
                <a:solidFill>
                  <a:schemeClr val="tx1">
                    <a:tint val="75000"/>
                  </a:schemeClr>
                </a:solidFill>
              </a:defRPr>
            </a:lvl7pPr>
            <a:lvl8pPr marL="3798341" indent="0" algn="ctr">
              <a:buNone/>
              <a:defRPr>
                <a:solidFill>
                  <a:schemeClr val="tx1">
                    <a:tint val="75000"/>
                  </a:schemeClr>
                </a:solidFill>
              </a:defRPr>
            </a:lvl8pPr>
            <a:lvl9pPr marL="4340960"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8" name="Picture Placeholder 3"/>
          <p:cNvSpPr>
            <a:spLocks noGrp="1"/>
          </p:cNvSpPr>
          <p:nvPr>
            <p:ph type="pic" sz="quarter" idx="14" hasCustomPrompt="1"/>
          </p:nvPr>
        </p:nvSpPr>
        <p:spPr>
          <a:xfrm>
            <a:off x="-7200" y="3358444"/>
            <a:ext cx="12196800" cy="1019510"/>
          </a:xfrm>
        </p:spPr>
        <p:txBody>
          <a:bodyPr tIns="717840" anchor="ctr" anchorCtr="0"/>
          <a:lstStyle>
            <a:lvl1pPr marL="0" indent="0" algn="ctr">
              <a:buNone/>
              <a:defRPr/>
            </a:lvl1pPr>
          </a:lstStyle>
          <a:p>
            <a:r>
              <a:rPr lang="da-DK" noProof="0" dirty="0" smtClean="0"/>
              <a:t>Indsæt billede</a:t>
            </a:r>
            <a:endParaRPr lang="da-DK" noProof="0" dirty="0"/>
          </a:p>
        </p:txBody>
      </p:sp>
      <p:sp>
        <p:nvSpPr>
          <p:cNvPr id="3" name="Pladsholder til dato 2"/>
          <p:cNvSpPr>
            <a:spLocks noGrp="1"/>
          </p:cNvSpPr>
          <p:nvPr>
            <p:ph type="dt" sz="half" idx="10"/>
          </p:nvPr>
        </p:nvSpPr>
        <p:spPr>
          <a:xfrm>
            <a:off x="801687" y="6279196"/>
            <a:ext cx="1513099" cy="365210"/>
          </a:xfrm>
          <a:prstGeom prst="rect">
            <a:avLst/>
          </a:prstGeom>
        </p:spPr>
        <p:txBody>
          <a:bodyPr lIns="91170" tIns="45600" rIns="91170" bIns="45600"/>
          <a:lstStyle/>
          <a:p>
            <a:endParaRPr lang="da-DK" dirty="0">
              <a:solidFill>
                <a:prstClr val="white">
                  <a:lumMod val="75000"/>
                </a:prstClr>
              </a:solidFill>
            </a:endParaRPr>
          </a:p>
        </p:txBody>
      </p:sp>
      <p:sp>
        <p:nvSpPr>
          <p:cNvPr id="4" name="Pladsholder til sidefod 3"/>
          <p:cNvSpPr>
            <a:spLocks noGrp="1"/>
          </p:cNvSpPr>
          <p:nvPr>
            <p:ph type="ftr" sz="quarter" idx="11"/>
          </p:nvPr>
        </p:nvSpPr>
        <p:spPr>
          <a:xfrm>
            <a:off x="2314786" y="6279196"/>
            <a:ext cx="5940660" cy="365210"/>
          </a:xfrm>
          <a:prstGeom prst="rect">
            <a:avLst/>
          </a:prstGeom>
        </p:spPr>
        <p:txBody>
          <a:bodyPr lIns="91170" tIns="45600" rIns="91170" bIns="45600"/>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a:xfrm>
            <a:off x="10991779" y="6279196"/>
            <a:ext cx="395389" cy="365210"/>
          </a:xfrm>
          <a:prstGeom prst="rect">
            <a:avLst/>
          </a:prstGeom>
        </p:spPr>
        <p:txBody>
          <a:bodyPr lIns="91170" tIns="45600" rIns="91170" bIns="45600"/>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345191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845793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77899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97203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 indholdsobjekter grøn bund">
    <p:spTree>
      <p:nvGrpSpPr>
        <p:cNvPr id="1" name=""/>
        <p:cNvGrpSpPr/>
        <p:nvPr/>
      </p:nvGrpSpPr>
      <p:grpSpPr>
        <a:xfrm>
          <a:off x="0" y="0"/>
          <a:ext cx="0" cy="0"/>
          <a:chOff x="0" y="0"/>
          <a:chExt cx="0" cy="0"/>
        </a:xfrm>
      </p:grpSpPr>
      <p:sp>
        <p:nvSpPr>
          <p:cNvPr id="11" name="Rectangle 10"/>
          <p:cNvSpPr/>
          <p:nvPr userDrawn="1"/>
        </p:nvSpPr>
        <p:spPr>
          <a:xfrm>
            <a:off x="0" y="1620000"/>
            <a:ext cx="12189600"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693" tIns="45388" rIns="90693" bIns="45388" rtlCol="0" anchor="ctr"/>
          <a:lstStyle/>
          <a:p>
            <a:pPr algn="ctr" defTabSz="1079503" fontAlgn="auto">
              <a:spcBef>
                <a:spcPts val="0"/>
              </a:spcBef>
              <a:spcAft>
                <a:spcPts val="0"/>
              </a:spcAft>
            </a:pPr>
            <a:endParaRPr lang="da-DK" sz="2100" dirty="0">
              <a:solidFill>
                <a:prstClr val="white"/>
              </a:solidFill>
            </a:endParaRPr>
          </a:p>
        </p:txBody>
      </p:sp>
      <p:sp>
        <p:nvSpPr>
          <p:cNvPr id="2" name="Titel 1"/>
          <p:cNvSpPr>
            <a:spLocks noGrp="1"/>
          </p:cNvSpPr>
          <p:nvPr>
            <p:ph type="title"/>
          </p:nvPr>
        </p:nvSpPr>
        <p:spPr/>
        <p:txBody>
          <a:bodyPr/>
          <a:lstStyle/>
          <a:p>
            <a:r>
              <a:rPr lang="da-DK" smtClean="0"/>
              <a:t>Klik for at redigere i master</a:t>
            </a:r>
            <a:endParaRPr lang="da-DK" dirty="0"/>
          </a:p>
        </p:txBody>
      </p:sp>
      <p:sp>
        <p:nvSpPr>
          <p:cNvPr id="8" name="Undertitel 2"/>
          <p:cNvSpPr>
            <a:spLocks noGrp="1"/>
          </p:cNvSpPr>
          <p:nvPr>
            <p:ph type="subTitle" idx="13"/>
          </p:nvPr>
        </p:nvSpPr>
        <p:spPr>
          <a:xfrm>
            <a:off x="801771" y="859726"/>
            <a:ext cx="10585450" cy="409911"/>
          </a:xfrm>
        </p:spPr>
        <p:txBody>
          <a:bodyPr/>
          <a:lstStyle>
            <a:lvl1pPr marL="0" indent="0" algn="l">
              <a:buNone/>
              <a:defRPr sz="2000" b="1">
                <a:solidFill>
                  <a:srgbClr val="00A6AA"/>
                </a:solidFill>
              </a:defRPr>
            </a:lvl1pPr>
            <a:lvl2pPr marL="539737" indent="0" algn="ctr">
              <a:buNone/>
              <a:defRPr>
                <a:solidFill>
                  <a:schemeClr val="tx1">
                    <a:tint val="75000"/>
                  </a:schemeClr>
                </a:solidFill>
              </a:defRPr>
            </a:lvl2pPr>
            <a:lvl3pPr marL="1079503" indent="0" algn="ctr">
              <a:buNone/>
              <a:defRPr>
                <a:solidFill>
                  <a:schemeClr val="tx1">
                    <a:tint val="75000"/>
                  </a:schemeClr>
                </a:solidFill>
              </a:defRPr>
            </a:lvl3pPr>
            <a:lvl4pPr marL="1619255" indent="0" algn="ctr">
              <a:buNone/>
              <a:defRPr>
                <a:solidFill>
                  <a:schemeClr val="tx1">
                    <a:tint val="75000"/>
                  </a:schemeClr>
                </a:solidFill>
              </a:defRPr>
            </a:lvl4pPr>
            <a:lvl5pPr marL="2159006" indent="0" algn="ctr">
              <a:buNone/>
              <a:defRPr>
                <a:solidFill>
                  <a:schemeClr val="tx1">
                    <a:tint val="75000"/>
                  </a:schemeClr>
                </a:solidFill>
              </a:defRPr>
            </a:lvl5pPr>
            <a:lvl6pPr marL="2698756" indent="0" algn="ctr">
              <a:buNone/>
              <a:defRPr>
                <a:solidFill>
                  <a:schemeClr val="tx1">
                    <a:tint val="75000"/>
                  </a:schemeClr>
                </a:solidFill>
              </a:defRPr>
            </a:lvl6pPr>
            <a:lvl7pPr marL="3238503" indent="0" algn="ctr">
              <a:buNone/>
              <a:defRPr>
                <a:solidFill>
                  <a:schemeClr val="tx1">
                    <a:tint val="75000"/>
                  </a:schemeClr>
                </a:solidFill>
              </a:defRPr>
            </a:lvl7pPr>
            <a:lvl8pPr marL="3778258" indent="0" algn="ctr">
              <a:buNone/>
              <a:defRPr>
                <a:solidFill>
                  <a:schemeClr val="tx1">
                    <a:tint val="75000"/>
                  </a:schemeClr>
                </a:solidFill>
              </a:defRPr>
            </a:lvl8pPr>
            <a:lvl9pPr marL="4318008" indent="0" algn="ctr">
              <a:buNone/>
              <a:defRPr>
                <a:solidFill>
                  <a:schemeClr val="tx1">
                    <a:tint val="75000"/>
                  </a:schemeClr>
                </a:solidFill>
              </a:defRPr>
            </a:lvl9pPr>
          </a:lstStyle>
          <a:p>
            <a:r>
              <a:rPr lang="da-DK" smtClean="0"/>
              <a:t>Klik for at redigere i master</a:t>
            </a:r>
            <a:endParaRPr lang="da-DK" dirty="0"/>
          </a:p>
        </p:txBody>
      </p:sp>
      <p:sp>
        <p:nvSpPr>
          <p:cNvPr id="3" name="Pladsholder til indhold 3"/>
          <p:cNvSpPr>
            <a:spLocks noGrp="1"/>
          </p:cNvSpPr>
          <p:nvPr>
            <p:ph sz="half" idx="1"/>
          </p:nvPr>
        </p:nvSpPr>
        <p:spPr>
          <a:xfrm>
            <a:off x="801687"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4"/>
          <p:cNvSpPr>
            <a:spLocks noGrp="1"/>
          </p:cNvSpPr>
          <p:nvPr>
            <p:ph sz="half" idx="2"/>
          </p:nvPr>
        </p:nvSpPr>
        <p:spPr>
          <a:xfrm>
            <a:off x="6346908"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0"/>
          </p:nvPr>
        </p:nvSpPr>
        <p:spPr/>
        <p:txBody>
          <a:bodyPr/>
          <a:lstStyle/>
          <a:p>
            <a:fld id="{B0ECF1C5-2576-4C1C-91FD-5544DEC2C672}" type="datetime1">
              <a:rPr lang="da-DK" smtClean="0"/>
              <a:pPr/>
              <a:t>29-11-2018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677935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12751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50658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988431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088" indent="0" algn="ctr">
              <a:buNone/>
              <a:defRPr>
                <a:solidFill>
                  <a:schemeClr val="tx1">
                    <a:tint val="75000"/>
                  </a:schemeClr>
                </a:solidFill>
              </a:defRPr>
            </a:lvl2pPr>
            <a:lvl3pPr marL="1088175" indent="0" algn="ctr">
              <a:buNone/>
              <a:defRPr>
                <a:solidFill>
                  <a:schemeClr val="tx1">
                    <a:tint val="75000"/>
                  </a:schemeClr>
                </a:solidFill>
              </a:defRPr>
            </a:lvl3pPr>
            <a:lvl4pPr marL="1632263" indent="0" algn="ctr">
              <a:buNone/>
              <a:defRPr>
                <a:solidFill>
                  <a:schemeClr val="tx1">
                    <a:tint val="75000"/>
                  </a:schemeClr>
                </a:solidFill>
              </a:defRPr>
            </a:lvl4pPr>
            <a:lvl5pPr marL="2176351" indent="0" algn="ctr">
              <a:buNone/>
              <a:defRPr>
                <a:solidFill>
                  <a:schemeClr val="tx1">
                    <a:tint val="75000"/>
                  </a:schemeClr>
                </a:solidFill>
              </a:defRPr>
            </a:lvl5pPr>
            <a:lvl6pPr marL="2720438" indent="0" algn="ctr">
              <a:buNone/>
              <a:defRPr>
                <a:solidFill>
                  <a:schemeClr val="tx1">
                    <a:tint val="75000"/>
                  </a:schemeClr>
                </a:solidFill>
              </a:defRPr>
            </a:lvl6pPr>
            <a:lvl7pPr marL="3264526" indent="0" algn="ctr">
              <a:buNone/>
              <a:defRPr>
                <a:solidFill>
                  <a:schemeClr val="tx1">
                    <a:tint val="75000"/>
                  </a:schemeClr>
                </a:solidFill>
              </a:defRPr>
            </a:lvl7pPr>
            <a:lvl8pPr marL="3808613" indent="0" algn="ctr">
              <a:buNone/>
              <a:defRPr>
                <a:solidFill>
                  <a:schemeClr val="tx1">
                    <a:tint val="75000"/>
                  </a:schemeClr>
                </a:solidFill>
              </a:defRPr>
            </a:lvl8pPr>
            <a:lvl9pPr marL="4352701"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15" name="Pladsholder til indhold 3"/>
          <p:cNvSpPr>
            <a:spLocks noGrp="1"/>
          </p:cNvSpPr>
          <p:nvPr>
            <p:ph sz="quarter" idx="15"/>
          </p:nvPr>
        </p:nvSpPr>
        <p:spPr>
          <a:xfrm>
            <a:off x="796925" y="1552576"/>
            <a:ext cx="5108575" cy="43243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5"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fld id="{1E065F23-D60D-4538-A70F-899635360AB3}" type="datetime1">
              <a:rPr lang="da-DK" smtClean="0"/>
              <a:t>29-11-2018</a:t>
            </a:fld>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24" name="Gruppe 23"/>
          <p:cNvGrpSpPr>
            <a:grpSpLocks/>
          </p:cNvGrpSpPr>
          <p:nvPr userDrawn="1"/>
        </p:nvGrpSpPr>
        <p:grpSpPr bwMode="auto">
          <a:xfrm>
            <a:off x="12326196" y="1704579"/>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ea typeface="+mn-ea"/>
                  <a:cs typeface="Arial" charset="0"/>
                </a:rPr>
                <a:t>Indsæt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1. </a:t>
              </a:r>
              <a:r>
                <a:rPr lang="da-DK" sz="900" kern="1200" noProof="1" smtClean="0">
                  <a:solidFill>
                    <a:schemeClr val="tx1"/>
                  </a:solidFill>
                  <a:latin typeface="+mn-lt"/>
                  <a:ea typeface="+mn-ea"/>
                  <a:cs typeface="Arial" charset="0"/>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af pladsholderen</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2. </a:t>
              </a:r>
              <a:r>
                <a:rPr lang="da-DK" sz="900" kern="1200" noProof="1" smtClean="0">
                  <a:solidFill>
                    <a:schemeClr val="tx1"/>
                  </a:solidFill>
                  <a:latin typeface="+mn-lt"/>
                  <a:ea typeface="+mn-ea"/>
                  <a:cs typeface="Arial" charset="0"/>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3. </a:t>
              </a:r>
              <a:r>
                <a:rPr lang="da-DK" sz="900" kern="1200" noProof="1" smtClean="0">
                  <a:solidFill>
                    <a:schemeClr val="tx1"/>
                  </a:solidFill>
                  <a:latin typeface="+mn-lt"/>
                  <a:ea typeface="+mn-ea"/>
                  <a:cs typeface="Arial" charset="0"/>
                </a:rPr>
                <a:t>Klik </a:t>
              </a:r>
              <a:r>
                <a:rPr lang="da-DK" sz="900" b="1" kern="1200" noProof="1" smtClean="0">
                  <a:solidFill>
                    <a:schemeClr val="tx1"/>
                  </a:solidFill>
                  <a:latin typeface="+mn-lt"/>
                  <a:ea typeface="+mn-ea"/>
                  <a:cs typeface="Arial" charset="0"/>
                </a:rPr>
                <a:t>Beskær</a:t>
              </a:r>
              <a:r>
                <a:rPr lang="da-DK" sz="900" kern="1200" noProof="1" smtClean="0">
                  <a:solidFill>
                    <a:schemeClr val="tx1"/>
                  </a:solidFill>
                  <a:latin typeface="+mn-lt"/>
                  <a:ea typeface="+mn-ea"/>
                  <a:cs typeface="Arial" charset="0"/>
                </a:rPr>
                <a:t> for at ændre</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billedets fokus/størrelse</a:t>
              </a: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ea typeface="+mn-ea"/>
                  <a:cs typeface="Arial" charset="0"/>
                </a:rPr>
                <a:t>4. </a:t>
              </a:r>
              <a:r>
                <a:rPr lang="da-DK" altLang="da-DK" sz="900" kern="1200" noProof="1" smtClean="0">
                  <a:solidFill>
                    <a:schemeClr val="tx1"/>
                  </a:solidFill>
                  <a:latin typeface="+mn-lt"/>
                  <a:ea typeface="+mn-ea"/>
                  <a:cs typeface="Arial" charset="0"/>
                </a:rPr>
                <a:t>Ønsker du at skalere billedet, så hold </a:t>
              </a:r>
              <a:r>
                <a:rPr lang="da-DK" altLang="da-DK" sz="900" b="1" kern="1200" noProof="1" smtClean="0">
                  <a:solidFill>
                    <a:schemeClr val="tx1"/>
                  </a:solidFill>
                  <a:latin typeface="+mn-lt"/>
                  <a:ea typeface="+mn-ea"/>
                  <a:cs typeface="Arial" charset="0"/>
                </a:rPr>
                <a:t>SHIFT</a:t>
              </a:r>
              <a:r>
                <a:rPr lang="da-DK" altLang="da-DK" sz="900" b="0" kern="1200" noProof="1" smtClean="0">
                  <a:solidFill>
                    <a:schemeClr val="tx1"/>
                  </a:solidFill>
                  <a:latin typeface="+mn-lt"/>
                  <a:ea typeface="+mn-ea"/>
                  <a:cs typeface="Arial" charset="0"/>
                </a:rPr>
                <a:t>-knappen</a:t>
              </a:r>
              <a:r>
                <a:rPr lang="da-DK" altLang="da-DK" sz="900" kern="1200" noProof="1" smtClean="0">
                  <a:solidFill>
                    <a:schemeClr val="tx1"/>
                  </a:solidFill>
                  <a:latin typeface="+mn-lt"/>
                  <a:ea typeface="+mn-ea"/>
                  <a:cs typeface="Arial" charset="0"/>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3"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ea typeface="+mn-ea"/>
                <a:cs typeface="Arial" charset="0"/>
              </a:rPr>
              <a:t>Tekst-typografier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TAB</a:t>
            </a:r>
            <a:r>
              <a:rPr lang="da-DK" sz="900" kern="1200" noProof="1" smtClean="0">
                <a:solidFill>
                  <a:schemeClr val="tx1"/>
                </a:solidFill>
                <a:latin typeface="+mn-lt"/>
                <a:ea typeface="+mn-ea"/>
                <a:cs typeface="Arial" charset="0"/>
              </a:rPr>
              <a:t> for at gå frem</a:t>
            </a:r>
          </a:p>
          <a:p>
            <a:pPr algn="r">
              <a:spcAft>
                <a:spcPts val="0"/>
              </a:spcAft>
            </a:pPr>
            <a:r>
              <a:rPr lang="da-DK" sz="900" kern="1200" noProof="1" smtClean="0">
                <a:solidFill>
                  <a:schemeClr val="tx1"/>
                </a:solidFill>
                <a:latin typeface="+mn-lt"/>
                <a:ea typeface="+mn-ea"/>
                <a:cs typeface="Arial" charset="0"/>
              </a:rPr>
              <a:t>i tekst-niveauer</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Niveau 1 = bullets 20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2 = bullets 18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3 = bullets 16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4 = bullets 14 pt.</a:t>
            </a:r>
          </a:p>
          <a:p>
            <a:pPr algn="r">
              <a:spcAft>
                <a:spcPts val="0"/>
              </a:spcAft>
            </a:pPr>
            <a:r>
              <a:rPr lang="da-DK" sz="900" kern="1200" noProof="1" smtClean="0">
                <a:solidFill>
                  <a:schemeClr val="tx1"/>
                </a:solidFill>
                <a:latin typeface="+mn-lt"/>
                <a:ea typeface="+mn-ea"/>
                <a:cs typeface="Arial" charset="0"/>
              </a:rPr>
              <a:t>Niveau 5 - 9 = bullets 12 pt.</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For at gå tilbage i tekst-niveauer,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SHIFT</a:t>
            </a:r>
            <a:r>
              <a:rPr lang="da-DK" sz="900" kern="1200" noProof="1" smtClean="0">
                <a:solidFill>
                  <a:schemeClr val="tx1"/>
                </a:solidFill>
                <a:latin typeface="+mn-lt"/>
                <a:ea typeface="+mn-ea"/>
                <a:cs typeface="Arial" charset="0"/>
              </a:rPr>
              <a:t> + </a:t>
            </a:r>
            <a:r>
              <a:rPr lang="da-DK" sz="900" b="1" kern="1200" noProof="1" smtClean="0">
                <a:solidFill>
                  <a:schemeClr val="tx1"/>
                </a:solidFill>
                <a:latin typeface="+mn-lt"/>
                <a:ea typeface="+mn-ea"/>
                <a:cs typeface="Arial" charset="0"/>
              </a:rPr>
              <a:t>TAB</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Alternativt kan</a:t>
            </a:r>
          </a:p>
          <a:p>
            <a:pPr algn="r">
              <a:spcAft>
                <a:spcPts val="0"/>
              </a:spcAft>
            </a:pPr>
            <a:r>
              <a:rPr lang="da-DK" sz="900" b="1" kern="1200" noProof="1" smtClean="0">
                <a:solidFill>
                  <a:schemeClr val="tx1"/>
                </a:solidFill>
                <a:latin typeface="+mn-lt"/>
                <a:ea typeface="+mn-ea"/>
                <a:cs typeface="Arial" charset="0"/>
              </a:rPr>
              <a:t>Forøg og Formindsk </a:t>
            </a:r>
          </a:p>
          <a:p>
            <a:pPr algn="r">
              <a:spcAft>
                <a:spcPts val="0"/>
              </a:spcAft>
            </a:pPr>
            <a:r>
              <a:rPr lang="da-DK" sz="900" kern="1200" noProof="1" smtClean="0">
                <a:solidFill>
                  <a:schemeClr val="tx1"/>
                </a:solidFill>
                <a:latin typeface="+mn-lt"/>
                <a:ea typeface="+mn-ea"/>
                <a:cs typeface="Arial" charset="0"/>
              </a:rPr>
              <a:t>listeniveau bruges</a:t>
            </a:r>
          </a:p>
        </p:txBody>
      </p:sp>
    </p:spTree>
    <p:extLst>
      <p:ext uri="{BB962C8B-B14F-4D97-AF65-F5344CB8AC3E}">
        <p14:creationId xmlns:p14="http://schemas.microsoft.com/office/powerpoint/2010/main" val="72329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4481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00" y="1551600"/>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25" y="1548000"/>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fld id="{C2F635FD-9E3B-4317-AABA-8765DCCFCAD8}" type="datetime1">
              <a:rPr lang="en-GB" smtClean="0">
                <a:solidFill>
                  <a:prstClr val="white">
                    <a:lumMod val="75000"/>
                  </a:prstClr>
                </a:solidFill>
              </a:rPr>
              <a:pPr/>
              <a:t>29/11/2018</a:t>
            </a:fld>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3873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498"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6716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196" indent="0" algn="ctr">
              <a:buNone/>
              <a:defRPr>
                <a:solidFill>
                  <a:schemeClr val="tx1">
                    <a:tint val="75000"/>
                  </a:schemeClr>
                </a:solidFill>
              </a:defRPr>
            </a:lvl2pPr>
            <a:lvl3pPr marL="1088393" indent="0" algn="ctr">
              <a:buNone/>
              <a:defRPr>
                <a:solidFill>
                  <a:schemeClr val="tx1">
                    <a:tint val="75000"/>
                  </a:schemeClr>
                </a:solidFill>
              </a:defRPr>
            </a:lvl3pPr>
            <a:lvl4pPr marL="1632589" indent="0" algn="ctr">
              <a:buNone/>
              <a:defRPr>
                <a:solidFill>
                  <a:schemeClr val="tx1">
                    <a:tint val="75000"/>
                  </a:schemeClr>
                </a:solidFill>
              </a:defRPr>
            </a:lvl4pPr>
            <a:lvl5pPr marL="2176787" indent="0" algn="ctr">
              <a:buNone/>
              <a:defRPr>
                <a:solidFill>
                  <a:schemeClr val="tx1">
                    <a:tint val="75000"/>
                  </a:schemeClr>
                </a:solidFill>
              </a:defRPr>
            </a:lvl5pPr>
            <a:lvl6pPr marL="2720982" indent="0" algn="ctr">
              <a:buNone/>
              <a:defRPr>
                <a:solidFill>
                  <a:schemeClr val="tx1">
                    <a:tint val="75000"/>
                  </a:schemeClr>
                </a:solidFill>
              </a:defRPr>
            </a:lvl6pPr>
            <a:lvl7pPr marL="3265178" indent="0" algn="ctr">
              <a:buNone/>
              <a:defRPr>
                <a:solidFill>
                  <a:schemeClr val="tx1">
                    <a:tint val="75000"/>
                  </a:schemeClr>
                </a:solidFill>
              </a:defRPr>
            </a:lvl7pPr>
            <a:lvl8pPr marL="3809375" indent="0" algn="ctr">
              <a:buNone/>
              <a:defRPr>
                <a:solidFill>
                  <a:schemeClr val="tx1">
                    <a:tint val="75000"/>
                  </a:schemeClr>
                </a:solidFill>
              </a:defRPr>
            </a:lvl8pPr>
            <a:lvl9pPr marL="4353571"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01" y="1551601"/>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26" y="1547813"/>
            <a:ext cx="5138738" cy="468312"/>
          </a:xfrm>
        </p:spPr>
        <p:txBody>
          <a:bodyPr/>
          <a:lstStyle>
            <a:lvl1pPr marL="0" indent="0">
              <a:lnSpc>
                <a:spcPct val="100000"/>
              </a:lnSpc>
              <a:buFont typeface="Times New Roman" panose="02020603050405020304" pitchFamily="18" charset="0"/>
              <a:buChar char="​"/>
              <a:defRPr sz="1600" b="1"/>
            </a:lvl1pPr>
            <a:lvl2pPr marL="201580" indent="-2015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892"/>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660237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52906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8" y="154802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8" y="330254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396111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chemeClr val="bg1"/>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8"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69422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8" y="179617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6008"/>
            <a:r>
              <a:rPr lang="da-DK" sz="5500" b="1" dirty="0" smtClean="0">
                <a:solidFill>
                  <a:prstClr val="white"/>
                </a:solidFill>
              </a:rPr>
              <a:t>Break</a:t>
            </a:r>
          </a:p>
        </p:txBody>
      </p:sp>
    </p:spTree>
    <p:extLst>
      <p:ext uri="{BB962C8B-B14F-4D97-AF65-F5344CB8AC3E}">
        <p14:creationId xmlns:p14="http://schemas.microsoft.com/office/powerpoint/2010/main" val="3046788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589993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8" y="1547813"/>
            <a:ext cx="5138738" cy="468312"/>
          </a:xfrm>
        </p:spPr>
        <p:txBody>
          <a:bodyPr/>
          <a:lstStyle>
            <a:lvl1pPr marL="0" indent="0">
              <a:lnSpc>
                <a:spcPct val="100000"/>
              </a:lnSpc>
              <a:buFont typeface="Times New Roman" panose="02020603050405020304" pitchFamily="18" charset="0"/>
              <a:buChar char="​"/>
              <a:defRPr sz="1600" b="1"/>
            </a:lvl1pPr>
            <a:lvl2pPr marL="201140" indent="-20115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723079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33" tIns="45628" rIns="91233" bIns="45628" rtlCol="0" anchor="ctr"/>
          <a:lstStyle/>
          <a:p>
            <a:pPr algn="ctr" defTabSz="1086008"/>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6"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8"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466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72"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kern="1200" noProof="1" smtClean="0">
                  <a:solidFill>
                    <a:schemeClr val="tx1"/>
                  </a:solidFill>
                  <a:latin typeface="+mn-lt"/>
                </a:rPr>
                <a:t>Indsæt billede</a:t>
              </a:r>
            </a:p>
            <a:p>
              <a:pPr algn="r"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r" eaLnBrk="1" hangingPunct="1">
                <a:spcBef>
                  <a:spcPts val="0"/>
                </a:spcBef>
                <a:spcAft>
                  <a:spcPts val="240"/>
                </a:spcAft>
                <a:buFontTx/>
                <a:buNone/>
                <a:defRPr/>
              </a:pPr>
              <a:r>
                <a:rPr lang="da-DK" sz="900" kern="1200" noProof="1" smtClean="0">
                  <a:solidFill>
                    <a:schemeClr val="tx1"/>
                  </a:solidFill>
                  <a:latin typeface="+mn-lt"/>
                </a:rPr>
                <a:t>af pladsholderen</a:t>
              </a:r>
            </a:p>
            <a:p>
              <a:pPr algn="r"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r"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r" eaLnBrk="1" hangingPunct="1">
                <a:spcBef>
                  <a:spcPts val="0"/>
                </a:spcBef>
                <a:spcAft>
                  <a:spcPts val="240"/>
                </a:spcAft>
                <a:buFontTx/>
                <a:buNone/>
                <a:defRPr/>
              </a:pPr>
              <a:r>
                <a:rPr lang="da-DK" sz="900" kern="1200" noProof="1" smtClean="0">
                  <a:solidFill>
                    <a:schemeClr val="tx1"/>
                  </a:solidFill>
                  <a:latin typeface="+mn-lt"/>
                </a:rPr>
                <a:t>billedets fokus/størrelse</a:t>
              </a: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da-DK" sz="2000" dirty="0"/>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828395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344"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6008" eaLnBrk="1" hangingPunct="1">
                <a:spcAft>
                  <a:spcPts val="600"/>
                </a:spcAft>
                <a:defRPr/>
              </a:pPr>
              <a:r>
                <a:rPr lang="da-DK" sz="900" b="1" noProof="1" smtClean="0">
                  <a:solidFill>
                    <a:srgbClr val="1E4148"/>
                  </a:solidFill>
                  <a:latin typeface="Ubuntu"/>
                </a:rPr>
                <a:t>Indsæt billede</a:t>
              </a:r>
            </a:p>
            <a:p>
              <a:pPr algn="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6008" eaLnBrk="1" hangingPunct="1">
                <a:spcBef>
                  <a:spcPts val="0"/>
                </a:spcBef>
                <a:spcAft>
                  <a:spcPts val="240"/>
                </a:spcAft>
                <a:defRPr/>
              </a:pPr>
              <a:r>
                <a:rPr lang="da-DK" sz="900" noProof="1" smtClean="0">
                  <a:solidFill>
                    <a:srgbClr val="1E4148"/>
                  </a:solidFill>
                  <a:latin typeface="Ubuntu"/>
                </a:rPr>
                <a:t>af pladsholderen</a:t>
              </a:r>
            </a:p>
            <a:p>
              <a:pPr algn="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6008" eaLnBrk="1" hangingPunct="1">
                <a:spcBef>
                  <a:spcPts val="0"/>
                </a:spcBef>
                <a:spcAft>
                  <a:spcPts val="240"/>
                </a:spcAft>
                <a:defRPr/>
              </a:pPr>
              <a:r>
                <a:rPr lang="da-DK" sz="900" noProof="1" smtClean="0">
                  <a:solidFill>
                    <a:srgbClr val="1E4148"/>
                  </a:solidFill>
                  <a:latin typeface="Ubuntu"/>
                </a:rPr>
                <a:t>billedets fokus/størrelse</a:t>
              </a: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6008"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4250856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8" y="1628797"/>
            <a:ext cx="5134443" cy="4132263"/>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58935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8" y="3778379"/>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51489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0447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3905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02317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91098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42242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28"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4"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18937670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 y="1240"/>
            <a:ext cx="12192621" cy="685834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rgbClr val="1E4148"/>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1"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61462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9" y="1628798"/>
            <a:ext cx="5134443" cy="4132263"/>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2"/>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3965618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1" y="1548026"/>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5" y="3302548"/>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46132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chemeClr val="bg1"/>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1"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61724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1" y="1796182"/>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684"/>
            <a:r>
              <a:rPr lang="da-DK" sz="5500" b="1" dirty="0" smtClean="0">
                <a:solidFill>
                  <a:prstClr val="white"/>
                </a:solidFill>
              </a:rPr>
              <a:t>Break</a:t>
            </a:r>
          </a:p>
        </p:txBody>
      </p:sp>
    </p:spTree>
    <p:extLst>
      <p:ext uri="{BB962C8B-B14F-4D97-AF65-F5344CB8AC3E}">
        <p14:creationId xmlns:p14="http://schemas.microsoft.com/office/powerpoint/2010/main" val="289756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754638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1" y="1547813"/>
            <a:ext cx="5138738" cy="468312"/>
          </a:xfrm>
        </p:spPr>
        <p:txBody>
          <a:bodyPr/>
          <a:lstStyle>
            <a:lvl1pPr marL="0" indent="0">
              <a:lnSpc>
                <a:spcPct val="100000"/>
              </a:lnSpc>
              <a:buFont typeface="Times New Roman" panose="02020603050405020304" pitchFamily="18" charset="0"/>
              <a:buChar char="​"/>
              <a:defRPr sz="1600" b="1"/>
            </a:lvl1pPr>
            <a:lvl2pPr marL="201080" indent="-2010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7"/>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50476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16" rIns="91206" bIns="45616" rtlCol="0" anchor="ctr"/>
          <a:lstStyle/>
          <a:p>
            <a:pPr algn="ctr" defTabSz="1085684"/>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9"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1"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5"/>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62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128"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684" eaLnBrk="1" hangingPunct="1">
                <a:spcAft>
                  <a:spcPts val="600"/>
                </a:spcAft>
                <a:defRPr/>
              </a:pPr>
              <a:r>
                <a:rPr lang="da-DK" sz="900" b="1" noProof="1" smtClean="0">
                  <a:solidFill>
                    <a:srgbClr val="1E4148"/>
                  </a:solidFill>
                  <a:latin typeface="Ubuntu"/>
                </a:rPr>
                <a:t>Indsæt billede</a:t>
              </a:r>
            </a:p>
            <a:p>
              <a:pPr algn="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684" eaLnBrk="1" hangingPunct="1">
                <a:spcBef>
                  <a:spcPts val="0"/>
                </a:spcBef>
                <a:spcAft>
                  <a:spcPts val="240"/>
                </a:spcAft>
                <a:defRPr/>
              </a:pPr>
              <a:r>
                <a:rPr lang="da-DK" sz="900" noProof="1" smtClean="0">
                  <a:solidFill>
                    <a:srgbClr val="1E4148"/>
                  </a:solidFill>
                  <a:latin typeface="Ubuntu"/>
                </a:rPr>
                <a:t>af pladsholderen</a:t>
              </a:r>
            </a:p>
            <a:p>
              <a:pPr algn="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684" eaLnBrk="1" hangingPunct="1">
                <a:spcBef>
                  <a:spcPts val="0"/>
                </a:spcBef>
                <a:spcAft>
                  <a:spcPts val="240"/>
                </a:spcAft>
                <a:defRPr/>
              </a:pPr>
              <a:r>
                <a:rPr lang="da-DK" sz="900" noProof="1" smtClean="0">
                  <a:solidFill>
                    <a:srgbClr val="1E4148"/>
                  </a:solidFill>
                  <a:latin typeface="Ubuntu"/>
                </a:rPr>
                <a:t>billedets fokus/størrelse</a:t>
              </a: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684"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622810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1" y="1628800"/>
            <a:ext cx="5134443" cy="4132263"/>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4"/>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65790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1" y="3778379"/>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4"/>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66160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4"/>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91477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13.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59.xml"/><Relationship Id="rId2" Type="http://schemas.openxmlformats.org/officeDocument/2006/relationships/slideLayout" Target="../slideLayouts/slideLayout65.xml"/><Relationship Id="rId16" Type="http://schemas.openxmlformats.org/officeDocument/2006/relationships/image" Target="../media/image3.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vmlDrawing" Target="../drawings/vmlDrawing13.v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theme" Target="../theme/theme10.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vmlDrawing" Target="../drawings/vmlDrawing14.vml"/><Relationship Id="rId3" Type="http://schemas.openxmlformats.org/officeDocument/2006/relationships/slideLayout" Target="../slideLayouts/slideLayout75.xml"/><Relationship Id="rId21" Type="http://schemas.openxmlformats.org/officeDocument/2006/relationships/image" Target="../media/image1.em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11.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oleObject" Target="../embeddings/oleObject14.bin"/><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emf"/><Relationship Id="rId10" Type="http://schemas.openxmlformats.org/officeDocument/2006/relationships/slideLayout" Target="../slideLayouts/slideLayout82.xml"/><Relationship Id="rId19" Type="http://schemas.openxmlformats.org/officeDocument/2006/relationships/tags" Target="../tags/tag6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2.xml"/><Relationship Id="rId3" Type="http://schemas.openxmlformats.org/officeDocument/2006/relationships/slideLayout" Target="../slideLayouts/slideLayout91.xml"/><Relationship Id="rId21" Type="http://schemas.openxmlformats.org/officeDocument/2006/relationships/oleObject" Target="../embeddings/oleObject15.bin"/><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ags" Target="../tags/tag61.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3.emf"/><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2.png"/><Relationship Id="rId10" Type="http://schemas.openxmlformats.org/officeDocument/2006/relationships/slideLayout" Target="../slideLayouts/slideLayout98.xml"/><Relationship Id="rId19" Type="http://schemas.openxmlformats.org/officeDocument/2006/relationships/vmlDrawing" Target="../drawings/vmlDrawing15.v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17.jpeg"/><Relationship Id="rId3" Type="http://schemas.openxmlformats.org/officeDocument/2006/relationships/slideLayout" Target="../slideLayouts/slideLayout108.xml"/><Relationship Id="rId21" Type="http://schemas.openxmlformats.org/officeDocument/2006/relationships/tags" Target="../tags/tag75.xml"/><Relationship Id="rId7" Type="http://schemas.openxmlformats.org/officeDocument/2006/relationships/vmlDrawing" Target="../drawings/vmlDrawing16.v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16.emf"/><Relationship Id="rId2" Type="http://schemas.openxmlformats.org/officeDocument/2006/relationships/slideLayout" Target="../slideLayouts/slideLayout107.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slideLayout" Target="../slideLayouts/slideLayout106.xml"/><Relationship Id="rId6" Type="http://schemas.openxmlformats.org/officeDocument/2006/relationships/theme" Target="../theme/theme13.xml"/><Relationship Id="rId11" Type="http://schemas.openxmlformats.org/officeDocument/2006/relationships/tags" Target="../tags/tag65.xml"/><Relationship Id="rId24" Type="http://schemas.openxmlformats.org/officeDocument/2006/relationships/oleObject" Target="../embeddings/oleObject16.bin"/><Relationship Id="rId5" Type="http://schemas.openxmlformats.org/officeDocument/2006/relationships/slideLayout" Target="../slideLayouts/slideLayout110.xml"/><Relationship Id="rId15" Type="http://schemas.openxmlformats.org/officeDocument/2006/relationships/tags" Target="../tags/tag69.xml"/><Relationship Id="rId23" Type="http://schemas.openxmlformats.org/officeDocument/2006/relationships/tags" Target="../tags/tag77.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slideLayout" Target="../slideLayouts/slideLayout109.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image" Target="../media/image20.jpeg"/></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7.jpeg"/><Relationship Id="rId3" Type="http://schemas.openxmlformats.org/officeDocument/2006/relationships/slideLayout" Target="../slideLayouts/slideLayout113.xml"/><Relationship Id="rId21" Type="http://schemas.openxmlformats.org/officeDocument/2006/relationships/tags" Target="../tags/tag92.xml"/><Relationship Id="rId7" Type="http://schemas.openxmlformats.org/officeDocument/2006/relationships/vmlDrawing" Target="../drawings/vmlDrawing18.v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image" Target="../media/image16.emf"/><Relationship Id="rId2" Type="http://schemas.openxmlformats.org/officeDocument/2006/relationships/slideLayout" Target="../slideLayouts/slideLayout112.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111.xml"/><Relationship Id="rId6" Type="http://schemas.openxmlformats.org/officeDocument/2006/relationships/theme" Target="../theme/theme14.xml"/><Relationship Id="rId11" Type="http://schemas.openxmlformats.org/officeDocument/2006/relationships/tags" Target="../tags/tag82.xml"/><Relationship Id="rId24" Type="http://schemas.openxmlformats.org/officeDocument/2006/relationships/oleObject" Target="../embeddings/oleObject18.bin"/><Relationship Id="rId5" Type="http://schemas.openxmlformats.org/officeDocument/2006/relationships/slideLayout" Target="../slideLayouts/slideLayout115.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slideLayout" Target="../slideLayouts/slideLayout114.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image" Target="../media/image2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3.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2.png"/><Relationship Id="rId2" Type="http://schemas.openxmlformats.org/officeDocument/2006/relationships/slideLayout" Target="../slideLayouts/slideLayout117.xml"/><Relationship Id="rId16" Type="http://schemas.openxmlformats.org/officeDocument/2006/relationships/theme" Target="../theme/theme1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theme" Target="../theme/theme1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slideLayout" Target="../slideLayouts/slideLayout148.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20.jpeg"/><Relationship Id="rId2" Type="http://schemas.openxmlformats.org/officeDocument/2006/relationships/slideLayout" Target="../slideLayouts/slideLayout147.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slideLayout" Target="../slideLayouts/slideLayout146.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image" Target="../media/image17.jpeg"/><Relationship Id="rId5" Type="http://schemas.openxmlformats.org/officeDocument/2006/relationships/vmlDrawing" Target="../drawings/vmlDrawing20.vml"/><Relationship Id="rId15" Type="http://schemas.openxmlformats.org/officeDocument/2006/relationships/tags" Target="../tags/tag105.xml"/><Relationship Id="rId23" Type="http://schemas.openxmlformats.org/officeDocument/2006/relationships/image" Target="../media/image16.emf"/><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heme" Target="../theme/theme17.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oleObject" Target="../embeddings/oleObject20.bin"/></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ags" Target="../tags/tag113.xml"/><Relationship Id="rId3" Type="http://schemas.openxmlformats.org/officeDocument/2006/relationships/slideLayout" Target="../slideLayouts/slideLayout151.xml"/><Relationship Id="rId21" Type="http://schemas.openxmlformats.org/officeDocument/2006/relationships/image" Target="../media/image2.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vmlDrawing" Target="../drawings/vmlDrawing22.vml"/><Relationship Id="rId2" Type="http://schemas.openxmlformats.org/officeDocument/2006/relationships/slideLayout" Target="../slideLayouts/slideLayout150.xml"/><Relationship Id="rId16" Type="http://schemas.openxmlformats.org/officeDocument/2006/relationships/theme" Target="../theme/theme18.xml"/><Relationship Id="rId20" Type="http://schemas.openxmlformats.org/officeDocument/2006/relationships/image" Target="../media/image1.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oleObject" Target="../embeddings/oleObject22.bin"/><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3.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ags" Target="../tags/tag114.xml"/><Relationship Id="rId3" Type="http://schemas.openxmlformats.org/officeDocument/2006/relationships/slideLayout" Target="../slideLayouts/slideLayout166.xml"/><Relationship Id="rId21" Type="http://schemas.openxmlformats.org/officeDocument/2006/relationships/image" Target="../media/image2.png"/><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vmlDrawing" Target="../drawings/vmlDrawing23.vml"/><Relationship Id="rId2" Type="http://schemas.openxmlformats.org/officeDocument/2006/relationships/slideLayout" Target="../slideLayouts/slideLayout165.xml"/><Relationship Id="rId16" Type="http://schemas.openxmlformats.org/officeDocument/2006/relationships/theme" Target="../theme/theme19.xml"/><Relationship Id="rId20" Type="http://schemas.openxmlformats.org/officeDocument/2006/relationships/image" Target="../media/image1.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oleObject" Target="../embeddings/oleObject23.bin"/><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tags" Target="../tags/tag115.xml"/><Relationship Id="rId3" Type="http://schemas.openxmlformats.org/officeDocument/2006/relationships/slideLayout" Target="../slideLayouts/slideLayout181.xml"/><Relationship Id="rId21" Type="http://schemas.openxmlformats.org/officeDocument/2006/relationships/image" Target="../media/image2.png"/><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vmlDrawing" Target="../drawings/vmlDrawing24.vml"/><Relationship Id="rId2" Type="http://schemas.openxmlformats.org/officeDocument/2006/relationships/slideLayout" Target="../slideLayouts/slideLayout180.xml"/><Relationship Id="rId16" Type="http://schemas.openxmlformats.org/officeDocument/2006/relationships/theme" Target="../theme/theme20.xml"/><Relationship Id="rId20" Type="http://schemas.openxmlformats.org/officeDocument/2006/relationships/image" Target="../media/image1.emf"/><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oleObject" Target="../embeddings/oleObject24.bin"/><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3.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3.emf"/><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2.png"/><Relationship Id="rId2" Type="http://schemas.openxmlformats.org/officeDocument/2006/relationships/slideLayout" Target="../slideLayouts/slideLayout195.xml"/><Relationship Id="rId16" Type="http://schemas.openxmlformats.org/officeDocument/2006/relationships/theme" Target="../theme/theme2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ags" Target="../tags/tag116.xml"/><Relationship Id="rId3" Type="http://schemas.openxmlformats.org/officeDocument/2006/relationships/slideLayout" Target="../slideLayouts/slideLayout211.xml"/><Relationship Id="rId21" Type="http://schemas.openxmlformats.org/officeDocument/2006/relationships/image" Target="../media/image2.png"/><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vmlDrawing" Target="../drawings/vmlDrawing25.vml"/><Relationship Id="rId2" Type="http://schemas.openxmlformats.org/officeDocument/2006/relationships/slideLayout" Target="../slideLayouts/slideLayout210.xml"/><Relationship Id="rId16" Type="http://schemas.openxmlformats.org/officeDocument/2006/relationships/theme" Target="../theme/theme22.xml"/><Relationship Id="rId20" Type="http://schemas.openxmlformats.org/officeDocument/2006/relationships/image" Target="../media/image1.emf"/><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oleObject" Target="../embeddings/oleObject25.bin"/><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3.e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ags" Target="../tags/tag117.xml"/><Relationship Id="rId3" Type="http://schemas.openxmlformats.org/officeDocument/2006/relationships/slideLayout" Target="../slideLayouts/slideLayout226.xml"/><Relationship Id="rId21" Type="http://schemas.openxmlformats.org/officeDocument/2006/relationships/image" Target="../media/image2.png"/><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vmlDrawing" Target="../drawings/vmlDrawing26.vml"/><Relationship Id="rId2" Type="http://schemas.openxmlformats.org/officeDocument/2006/relationships/slideLayout" Target="../slideLayouts/slideLayout225.xml"/><Relationship Id="rId16" Type="http://schemas.openxmlformats.org/officeDocument/2006/relationships/theme" Target="../theme/theme23.xml"/><Relationship Id="rId20" Type="http://schemas.openxmlformats.org/officeDocument/2006/relationships/image" Target="../media/image1.emf"/><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19" Type="http://schemas.openxmlformats.org/officeDocument/2006/relationships/oleObject" Target="../embeddings/oleObject26.bin"/><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image" Target="../media/image17.jpeg"/><Relationship Id="rId3" Type="http://schemas.openxmlformats.org/officeDocument/2006/relationships/slideLayout" Target="../slideLayouts/slideLayout34.xml"/><Relationship Id="rId21" Type="http://schemas.openxmlformats.org/officeDocument/2006/relationships/tags" Target="../tags/tag17.xml"/><Relationship Id="rId7" Type="http://schemas.openxmlformats.org/officeDocument/2006/relationships/vmlDrawing" Target="../drawings/vmlDrawing3.v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16.emf"/><Relationship Id="rId2" Type="http://schemas.openxmlformats.org/officeDocument/2006/relationships/slideLayout" Target="../slideLayouts/slideLayout33.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32.xml"/><Relationship Id="rId6" Type="http://schemas.openxmlformats.org/officeDocument/2006/relationships/theme" Target="../theme/theme3.xml"/><Relationship Id="rId11" Type="http://schemas.openxmlformats.org/officeDocument/2006/relationships/tags" Target="../tags/tag7.xml"/><Relationship Id="rId24" Type="http://schemas.openxmlformats.org/officeDocument/2006/relationships/oleObject" Target="../embeddings/oleObject3.bin"/><Relationship Id="rId5" Type="http://schemas.openxmlformats.org/officeDocument/2006/relationships/slideLayout" Target="../slideLayouts/slideLayout36.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slideLayout" Target="../slideLayouts/slideLayout35.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slideLayout" Target="../slideLayouts/slideLayout39.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20.jpeg"/><Relationship Id="rId2" Type="http://schemas.openxmlformats.org/officeDocument/2006/relationships/slideLayout" Target="../slideLayouts/slideLayout38.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slideLayout" Target="../slideLayouts/slideLayout37.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7.jpeg"/><Relationship Id="rId5" Type="http://schemas.openxmlformats.org/officeDocument/2006/relationships/vmlDrawing" Target="../drawings/vmlDrawing5.vml"/><Relationship Id="rId15" Type="http://schemas.openxmlformats.org/officeDocument/2006/relationships/tags" Target="../tags/tag30.xml"/><Relationship Id="rId23" Type="http://schemas.openxmlformats.org/officeDocument/2006/relationships/image" Target="../media/image16.emf"/><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heme" Target="../theme/theme4.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oleObject" Target="../embeddings/oleObject5.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5.xml"/><Relationship Id="rId3" Type="http://schemas.openxmlformats.org/officeDocument/2006/relationships/slideLayout" Target="../slideLayouts/slideLayout42.xml"/><Relationship Id="rId21" Type="http://schemas.openxmlformats.org/officeDocument/2006/relationships/oleObject" Target="../embeddings/oleObject7.bin"/><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ags" Target="../tags/tag3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3.emf"/><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vmlDrawing" Target="../drawings/vmlDrawing7.v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slideLayout" Target="../slideLayouts/slideLayout59.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image" Target="../media/image20.jpeg"/><Relationship Id="rId2" Type="http://schemas.openxmlformats.org/officeDocument/2006/relationships/slideLayout" Target="../slideLayouts/slideLayout58.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slideLayout" Target="../slideLayouts/slideLayout57.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7.jpeg"/><Relationship Id="rId5" Type="http://schemas.openxmlformats.org/officeDocument/2006/relationships/vmlDrawing" Target="../drawings/vmlDrawing8.vml"/><Relationship Id="rId15" Type="http://schemas.openxmlformats.org/officeDocument/2006/relationships/tags" Target="../tags/tag48.xml"/><Relationship Id="rId23" Type="http://schemas.openxmlformats.org/officeDocument/2006/relationships/image" Target="../media/image16.emf"/><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heme" Target="../theme/theme6.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oleObject" Target="../embeddings/oleObject8.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7.xml"/><Relationship Id="rId7" Type="http://schemas.openxmlformats.org/officeDocument/2006/relationships/image" Target="../media/image1.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oleObject" Target="../embeddings/oleObject10.bin"/><Relationship Id="rId5" Type="http://schemas.openxmlformats.org/officeDocument/2006/relationships/tags" Target="../tags/tag56.xml"/><Relationship Id="rId4" Type="http://schemas.openxmlformats.org/officeDocument/2006/relationships/vmlDrawing" Target="../drawings/vmlDrawing10.vml"/><Relationship Id="rId9"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1.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6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5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2.vml"/><Relationship Id="rId7"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6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tags" Target="../tags/tag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410897825"/>
              </p:ext>
            </p:extLst>
          </p:nvPr>
        </p:nvGraphicFramePr>
        <p:xfrm>
          <a:off x="1612" y="1612"/>
          <a:ext cx="1587" cy="1587"/>
        </p:xfrm>
        <a:graphic>
          <a:graphicData uri="http://schemas.openxmlformats.org/presentationml/2006/ole">
            <mc:AlternateContent xmlns:mc="http://schemas.openxmlformats.org/markup-compatibility/2006">
              <mc:Choice xmlns:v="urn:schemas-microsoft-com:vml" Requires="v">
                <p:oleObj spid="_x0000_s37715" name="think-cell Slide" r:id="rId20" imgW="360" imgH="360" progId="">
                  <p:embed/>
                </p:oleObj>
              </mc:Choice>
              <mc:Fallback>
                <p:oleObj name="think-cell Slide" r:id="rId20" imgW="360" imgH="360" progId="">
                  <p:embed/>
                  <p:pic>
                    <p:nvPicPr>
                      <p:cNvPr id="0" name="Picture 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 y="1612"/>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da-DK" dirty="0"/>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da-DK" dirty="0"/>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da-DK" smtClean="0"/>
              <a:pPr/>
              <a:t>‹nr.›</a:t>
            </a:fld>
            <a:endParaRPr lang="da-DK"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8" r:id="rId3"/>
    <p:sldLayoutId id="2147483669" r:id="rId4"/>
    <p:sldLayoutId id="2147483670" r:id="rId5"/>
    <p:sldLayoutId id="2147483665" r:id="rId6"/>
    <p:sldLayoutId id="2147483661" r:id="rId7"/>
    <p:sldLayoutId id="2147483662" r:id="rId8"/>
    <p:sldLayoutId id="2147483663" r:id="rId9"/>
    <p:sldLayoutId id="2147483664" r:id="rId10"/>
    <p:sldLayoutId id="2147483667" r:id="rId11"/>
    <p:sldLayoutId id="2147483671" r:id="rId12"/>
    <p:sldLayoutId id="2147483666" r:id="rId13"/>
    <p:sldLayoutId id="2147483654" r:id="rId14"/>
    <p:sldLayoutId id="2147483655" r:id="rId15"/>
    <p:sldLayoutId id="2147483924" r:id="rId16"/>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extLst>
              <p:ext uri="{D42A27DB-BD31-4B8C-83A1-F6EECF244321}">
                <p14:modId xmlns:p14="http://schemas.microsoft.com/office/powerpoint/2010/main" val="898843505"/>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6258"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86745170"/>
      </p:ext>
    </p:extLst>
  </p:cSld>
  <p:clrMap bg1="lt1" tx1="dk1" bg2="lt2" tx2="dk2" accent1="accent1" accent2="accent2" accent3="accent3" accent4="accent4" accent5="accent5" accent6="accent6" hlink="hlink" folHlink="folHlink"/>
  <p:sldLayoutIdLst>
    <p:sldLayoutId id="2147483733" r:id="rId1"/>
    <p:sldLayoutId id="2147483930" r:id="rId2"/>
    <p:sldLayoutId id="2147483936" r:id="rId3"/>
    <p:sldLayoutId id="2147483937" r:id="rId4"/>
    <p:sldLayoutId id="2147483938" r:id="rId5"/>
    <p:sldLayoutId id="2147483939" r:id="rId6"/>
    <p:sldLayoutId id="2147483940" r:id="rId7"/>
    <p:sldLayoutId id="2147483941" r:id="rId8"/>
    <p:sldLayoutId id="2147483942" r:id="rId9"/>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815771847"/>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9271"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1" y="161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5641697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4071635033"/>
              </p:ext>
            </p:extLst>
          </p:nvPr>
        </p:nvGraphicFramePr>
        <p:xfrm>
          <a:off x="1614" y="1614"/>
          <a:ext cx="1587" cy="1587"/>
        </p:xfrm>
        <a:graphic>
          <a:graphicData uri="http://schemas.openxmlformats.org/presentationml/2006/ole">
            <mc:AlternateContent xmlns:mc="http://schemas.openxmlformats.org/markup-compatibility/2006">
              <mc:Choice xmlns:v="urn:schemas-microsoft-com:vml" Requires="v">
                <p:oleObj spid="_x0000_s70292"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4" y="1614"/>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684"/>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684"/>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3"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684"/>
            <a:fld id="{667EC89C-17A0-4E64-A6D2-B825673CEEDF}" type="slidenum">
              <a:rPr lang="da-DK" smtClean="0"/>
              <a:pPr defTabSz="1085684"/>
              <a:t>‹nr.›</a:t>
            </a:fld>
            <a:endParaRPr lang="da-DK" dirty="0"/>
          </a:p>
        </p:txBody>
      </p:sp>
      <p:grpSp>
        <p:nvGrpSpPr>
          <p:cNvPr id="16" name="Gruppe 15"/>
          <p:cNvGrpSpPr>
            <a:grpSpLocks noChangeAspect="1"/>
          </p:cNvGrpSpPr>
          <p:nvPr userDrawn="1"/>
        </p:nvGrpSpPr>
        <p:grpSpPr>
          <a:xfrm>
            <a:off x="774688" y="6213241"/>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06021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ftr="0" dt="0"/>
  <p:txStyles>
    <p:titleStyle>
      <a:lvl1pPr algn="l" defTabSz="1085684" rtl="0" eaLnBrk="1" latinLnBrk="0" hangingPunct="1">
        <a:spcBef>
          <a:spcPct val="0"/>
        </a:spcBef>
        <a:buNone/>
        <a:defRPr sz="3000" b="1" kern="1200">
          <a:solidFill>
            <a:schemeClr val="tx1"/>
          </a:solidFill>
          <a:latin typeface="+mj-lt"/>
          <a:ea typeface="+mj-ea"/>
          <a:cs typeface="+mj-cs"/>
        </a:defRPr>
      </a:lvl1pPr>
    </p:titleStyle>
    <p:bodyStyle>
      <a:lvl1pPr marL="205855" indent="-205855" algn="l" defTabSz="1085684"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288" indent="-201093" algn="l" defTabSz="1085684"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514" indent="-197481" algn="l" defTabSz="1085684"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514" indent="-197481" algn="l" defTabSz="1085684"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684" rtl="0" eaLnBrk="1" latinLnBrk="0" hangingPunct="1">
        <a:defRPr sz="2100" kern="1200">
          <a:solidFill>
            <a:schemeClr val="tx1"/>
          </a:solidFill>
          <a:latin typeface="+mn-lt"/>
          <a:ea typeface="+mn-ea"/>
          <a:cs typeface="+mn-cs"/>
        </a:defRPr>
      </a:lvl1pPr>
      <a:lvl2pPr marL="542821" algn="l" defTabSz="1085684" rtl="0" eaLnBrk="1" latinLnBrk="0" hangingPunct="1">
        <a:defRPr sz="2100" kern="1200">
          <a:solidFill>
            <a:schemeClr val="tx1"/>
          </a:solidFill>
          <a:latin typeface="+mn-lt"/>
          <a:ea typeface="+mn-ea"/>
          <a:cs typeface="+mn-cs"/>
        </a:defRPr>
      </a:lvl2pPr>
      <a:lvl3pPr marL="1085684" algn="l" defTabSz="1085684" rtl="0" eaLnBrk="1" latinLnBrk="0" hangingPunct="1">
        <a:defRPr sz="2100" kern="1200">
          <a:solidFill>
            <a:schemeClr val="tx1"/>
          </a:solidFill>
          <a:latin typeface="+mn-lt"/>
          <a:ea typeface="+mn-ea"/>
          <a:cs typeface="+mn-cs"/>
        </a:defRPr>
      </a:lvl3pPr>
      <a:lvl4pPr marL="1628513" algn="l" defTabSz="1085684" rtl="0" eaLnBrk="1" latinLnBrk="0" hangingPunct="1">
        <a:defRPr sz="2100" kern="1200">
          <a:solidFill>
            <a:schemeClr val="tx1"/>
          </a:solidFill>
          <a:latin typeface="+mn-lt"/>
          <a:ea typeface="+mn-ea"/>
          <a:cs typeface="+mn-cs"/>
        </a:defRPr>
      </a:lvl4pPr>
      <a:lvl5pPr marL="2171349" algn="l" defTabSz="1085684" rtl="0" eaLnBrk="1" latinLnBrk="0" hangingPunct="1">
        <a:defRPr sz="2100" kern="1200">
          <a:solidFill>
            <a:schemeClr val="tx1"/>
          </a:solidFill>
          <a:latin typeface="+mn-lt"/>
          <a:ea typeface="+mn-ea"/>
          <a:cs typeface="+mn-cs"/>
        </a:defRPr>
      </a:lvl5pPr>
      <a:lvl6pPr marL="2714190" algn="l" defTabSz="1085684" rtl="0" eaLnBrk="1" latinLnBrk="0" hangingPunct="1">
        <a:defRPr sz="2100" kern="1200">
          <a:solidFill>
            <a:schemeClr val="tx1"/>
          </a:solidFill>
          <a:latin typeface="+mn-lt"/>
          <a:ea typeface="+mn-ea"/>
          <a:cs typeface="+mn-cs"/>
        </a:defRPr>
      </a:lvl6pPr>
      <a:lvl7pPr marL="3257020" algn="l" defTabSz="1085684" rtl="0" eaLnBrk="1" latinLnBrk="0" hangingPunct="1">
        <a:defRPr sz="2100" kern="1200">
          <a:solidFill>
            <a:schemeClr val="tx1"/>
          </a:solidFill>
          <a:latin typeface="+mn-lt"/>
          <a:ea typeface="+mn-ea"/>
          <a:cs typeface="+mn-cs"/>
        </a:defRPr>
      </a:lvl7pPr>
      <a:lvl8pPr marL="3799861" algn="l" defTabSz="1085684" rtl="0" eaLnBrk="1" latinLnBrk="0" hangingPunct="1">
        <a:defRPr sz="2100" kern="1200">
          <a:solidFill>
            <a:schemeClr val="tx1"/>
          </a:solidFill>
          <a:latin typeface="+mn-lt"/>
          <a:ea typeface="+mn-ea"/>
          <a:cs typeface="+mn-cs"/>
        </a:defRPr>
      </a:lvl8pPr>
      <a:lvl9pPr marL="4342697" algn="l" defTabSz="1085684"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99668771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2232"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8"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468"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34" indent="-147334"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4261" indent="-654261" defTabSz="1085045"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468" fontAlgn="base">
                <a:spcBef>
                  <a:spcPct val="0"/>
                </a:spcBef>
                <a:spcAft>
                  <a:spcPct val="0"/>
                </a:spcAft>
              </a:pPr>
              <a:r>
                <a:rPr lang="da-DK" sz="1900" b="1" dirty="0" smtClean="0">
                  <a:solidFill>
                    <a:srgbClr val="1E4148"/>
                  </a:solidFill>
                </a:rPr>
                <a:t>Title</a:t>
              </a:r>
            </a:p>
            <a:p>
              <a:pPr defTabSz="912468"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4" y="398233"/>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3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32"/>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7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468" fontAlgn="base">
              <a:spcBef>
                <a:spcPct val="0"/>
              </a:spcBef>
              <a:spcAft>
                <a:spcPct val="0"/>
              </a:spcAft>
            </a:pPr>
            <a:fld id="{42C328C1-A84F-4A39-A664-DBA00541A8C6}" type="slidenum">
              <a:rPr lang="da-DK" smtClean="0">
                <a:solidFill>
                  <a:srgbClr val="1E4148"/>
                </a:solidFill>
              </a:rPr>
              <a:pPr algn="ctr" defTabSz="912468"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70823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iming>
    <p:tnLst>
      <p:par>
        <p:cTn id="1" dur="indefinite" restart="never" nodeType="tmRoot"/>
      </p:par>
    </p:tnLst>
  </p:timing>
  <p:hf hdr="0" ftr="0" dt="0"/>
  <p:txStyles>
    <p:titleStyle>
      <a:lvl1pPr algn="l" defTabSz="1085045" rtl="0" eaLnBrk="1" fontAlgn="base" hangingPunct="1">
        <a:spcBef>
          <a:spcPct val="0"/>
        </a:spcBef>
        <a:spcAft>
          <a:spcPct val="0"/>
        </a:spcAft>
        <a:tabLst>
          <a:tab pos="327056" algn="l"/>
        </a:tabLst>
        <a:defRPr sz="2800" b="1" baseline="0">
          <a:solidFill>
            <a:schemeClr val="tx2"/>
          </a:solidFill>
          <a:latin typeface="+mj-lt"/>
          <a:ea typeface="+mj-ea"/>
          <a:cs typeface="+mj-cs"/>
        </a:defRPr>
      </a:lvl1pPr>
      <a:lvl2pPr algn="l" defTabSz="1085045" rtl="0" eaLnBrk="1" fontAlgn="base" hangingPunct="1">
        <a:spcBef>
          <a:spcPct val="0"/>
        </a:spcBef>
        <a:spcAft>
          <a:spcPct val="0"/>
        </a:spcAft>
        <a:defRPr sz="2300" b="1">
          <a:solidFill>
            <a:schemeClr val="tx2"/>
          </a:solidFill>
          <a:latin typeface="Arial" charset="0"/>
        </a:defRPr>
      </a:lvl2pPr>
      <a:lvl3pPr algn="l" defTabSz="1085045" rtl="0" eaLnBrk="1" fontAlgn="base" hangingPunct="1">
        <a:spcBef>
          <a:spcPct val="0"/>
        </a:spcBef>
        <a:spcAft>
          <a:spcPct val="0"/>
        </a:spcAft>
        <a:defRPr sz="2300" b="1">
          <a:solidFill>
            <a:schemeClr val="tx2"/>
          </a:solidFill>
          <a:latin typeface="Arial" charset="0"/>
        </a:defRPr>
      </a:lvl3pPr>
      <a:lvl4pPr algn="l" defTabSz="1085045" rtl="0" eaLnBrk="1" fontAlgn="base" hangingPunct="1">
        <a:spcBef>
          <a:spcPct val="0"/>
        </a:spcBef>
        <a:spcAft>
          <a:spcPct val="0"/>
        </a:spcAft>
        <a:defRPr sz="2300" b="1">
          <a:solidFill>
            <a:schemeClr val="tx2"/>
          </a:solidFill>
          <a:latin typeface="Arial" charset="0"/>
        </a:defRPr>
      </a:lvl4pPr>
      <a:lvl5pPr algn="l" defTabSz="1085045" rtl="0" eaLnBrk="1" fontAlgn="base" hangingPunct="1">
        <a:spcBef>
          <a:spcPct val="0"/>
        </a:spcBef>
        <a:spcAft>
          <a:spcPct val="0"/>
        </a:spcAft>
        <a:defRPr sz="2300" b="1">
          <a:solidFill>
            <a:schemeClr val="tx2"/>
          </a:solidFill>
          <a:latin typeface="Arial" charset="0"/>
        </a:defRPr>
      </a:lvl5pPr>
      <a:lvl6pPr marL="554052" algn="l" defTabSz="1085045" rtl="0" eaLnBrk="1" fontAlgn="base" hangingPunct="1">
        <a:spcBef>
          <a:spcPct val="0"/>
        </a:spcBef>
        <a:spcAft>
          <a:spcPct val="0"/>
        </a:spcAft>
        <a:defRPr sz="2300" b="1">
          <a:solidFill>
            <a:schemeClr val="tx2"/>
          </a:solidFill>
          <a:latin typeface="Arial" charset="0"/>
        </a:defRPr>
      </a:lvl6pPr>
      <a:lvl7pPr marL="1108116" algn="l" defTabSz="1085045" rtl="0" eaLnBrk="1" fontAlgn="base" hangingPunct="1">
        <a:spcBef>
          <a:spcPct val="0"/>
        </a:spcBef>
        <a:spcAft>
          <a:spcPct val="0"/>
        </a:spcAft>
        <a:defRPr sz="2300" b="1">
          <a:solidFill>
            <a:schemeClr val="tx2"/>
          </a:solidFill>
          <a:latin typeface="Arial" charset="0"/>
        </a:defRPr>
      </a:lvl7pPr>
      <a:lvl8pPr marL="1662169" algn="l" defTabSz="1085045" rtl="0" eaLnBrk="1" fontAlgn="base" hangingPunct="1">
        <a:spcBef>
          <a:spcPct val="0"/>
        </a:spcBef>
        <a:spcAft>
          <a:spcPct val="0"/>
        </a:spcAft>
        <a:defRPr sz="2300" b="1">
          <a:solidFill>
            <a:schemeClr val="tx2"/>
          </a:solidFill>
          <a:latin typeface="Arial" charset="0"/>
        </a:defRPr>
      </a:lvl8pPr>
      <a:lvl9pPr marL="2216238" algn="l" defTabSz="1085045" rtl="0" eaLnBrk="1" fontAlgn="base" hangingPunct="1">
        <a:spcBef>
          <a:spcPct val="0"/>
        </a:spcBef>
        <a:spcAft>
          <a:spcPct val="0"/>
        </a:spcAft>
        <a:defRPr sz="2300" b="1">
          <a:solidFill>
            <a:schemeClr val="tx2"/>
          </a:solidFill>
          <a:latin typeface="Arial" charset="0"/>
        </a:defRPr>
      </a:lvl9pPr>
    </p:titleStyle>
    <p:bodyStyle>
      <a:lvl1pPr marL="0" indent="0" algn="l" defTabSz="1085045"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03" indent="-232767" algn="l" defTabSz="1085045"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052" indent="-317428" algn="l" defTabSz="1085045"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521" indent="-188531" algn="l" defTabSz="1085045"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116" rtl="0" eaLnBrk="1" latinLnBrk="0" hangingPunct="1">
        <a:defRPr sz="2200" kern="1200">
          <a:solidFill>
            <a:schemeClr val="tx1"/>
          </a:solidFill>
          <a:latin typeface="+mn-lt"/>
          <a:ea typeface="+mn-ea"/>
          <a:cs typeface="+mn-cs"/>
        </a:defRPr>
      </a:lvl1pPr>
      <a:lvl2pPr marL="554052" algn="l" defTabSz="1108116" rtl="0" eaLnBrk="1" latinLnBrk="0" hangingPunct="1">
        <a:defRPr sz="2200" kern="1200">
          <a:solidFill>
            <a:schemeClr val="tx1"/>
          </a:solidFill>
          <a:latin typeface="+mn-lt"/>
          <a:ea typeface="+mn-ea"/>
          <a:cs typeface="+mn-cs"/>
        </a:defRPr>
      </a:lvl2pPr>
      <a:lvl3pPr marL="1108116" algn="l" defTabSz="1108116" rtl="0" eaLnBrk="1" latinLnBrk="0" hangingPunct="1">
        <a:defRPr sz="2200" kern="1200">
          <a:solidFill>
            <a:schemeClr val="tx1"/>
          </a:solidFill>
          <a:latin typeface="+mn-lt"/>
          <a:ea typeface="+mn-ea"/>
          <a:cs typeface="+mn-cs"/>
        </a:defRPr>
      </a:lvl3pPr>
      <a:lvl4pPr marL="1662169" algn="l" defTabSz="1108116" rtl="0" eaLnBrk="1" latinLnBrk="0" hangingPunct="1">
        <a:defRPr sz="2200" kern="1200">
          <a:solidFill>
            <a:schemeClr val="tx1"/>
          </a:solidFill>
          <a:latin typeface="+mn-lt"/>
          <a:ea typeface="+mn-ea"/>
          <a:cs typeface="+mn-cs"/>
        </a:defRPr>
      </a:lvl4pPr>
      <a:lvl5pPr marL="2216238" algn="l" defTabSz="1108116" rtl="0" eaLnBrk="1" latinLnBrk="0" hangingPunct="1">
        <a:defRPr sz="2200" kern="1200">
          <a:solidFill>
            <a:schemeClr val="tx1"/>
          </a:solidFill>
          <a:latin typeface="+mn-lt"/>
          <a:ea typeface="+mn-ea"/>
          <a:cs typeface="+mn-cs"/>
        </a:defRPr>
      </a:lvl5pPr>
      <a:lvl6pPr marL="2770291" algn="l" defTabSz="1108116" rtl="0" eaLnBrk="1" latinLnBrk="0" hangingPunct="1">
        <a:defRPr sz="2200" kern="1200">
          <a:solidFill>
            <a:schemeClr val="tx1"/>
          </a:solidFill>
          <a:latin typeface="+mn-lt"/>
          <a:ea typeface="+mn-ea"/>
          <a:cs typeface="+mn-cs"/>
        </a:defRPr>
      </a:lvl6pPr>
      <a:lvl7pPr marL="3324355" algn="l" defTabSz="1108116" rtl="0" eaLnBrk="1" latinLnBrk="0" hangingPunct="1">
        <a:defRPr sz="2200" kern="1200">
          <a:solidFill>
            <a:schemeClr val="tx1"/>
          </a:solidFill>
          <a:latin typeface="+mn-lt"/>
          <a:ea typeface="+mn-ea"/>
          <a:cs typeface="+mn-cs"/>
        </a:defRPr>
      </a:lvl7pPr>
      <a:lvl8pPr marL="3878411" algn="l" defTabSz="1108116" rtl="0" eaLnBrk="1" latinLnBrk="0" hangingPunct="1">
        <a:defRPr sz="2200" kern="1200">
          <a:solidFill>
            <a:schemeClr val="tx1"/>
          </a:solidFill>
          <a:latin typeface="+mn-lt"/>
          <a:ea typeface="+mn-ea"/>
          <a:cs typeface="+mn-cs"/>
        </a:defRPr>
      </a:lvl8pPr>
      <a:lvl9pPr marL="4432469" algn="l" defTabSz="1108116" rtl="0" eaLnBrk="1" latinLnBrk="0" hangingPunct="1">
        <a:defRPr sz="2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92158203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4280"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5"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744"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4"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76" indent="-14737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4459" indent="-654459" defTabSz="1085370"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0"/>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744" fontAlgn="base">
                <a:spcBef>
                  <a:spcPct val="0"/>
                </a:spcBef>
                <a:spcAft>
                  <a:spcPct val="0"/>
                </a:spcAft>
              </a:pPr>
              <a:r>
                <a:rPr lang="da-DK" sz="1900" b="1" dirty="0" smtClean="0">
                  <a:solidFill>
                    <a:srgbClr val="1E4148"/>
                  </a:solidFill>
                </a:rPr>
                <a:t>Title</a:t>
              </a:r>
            </a:p>
            <a:p>
              <a:pPr defTabSz="912744"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1" y="39823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2"/>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63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29"/>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70"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744" fontAlgn="base">
              <a:spcBef>
                <a:spcPct val="0"/>
              </a:spcBef>
              <a:spcAft>
                <a:spcPct val="0"/>
              </a:spcAft>
            </a:pPr>
            <a:fld id="{42C328C1-A84F-4A39-A664-DBA00541A8C6}" type="slidenum">
              <a:rPr lang="da-DK" smtClean="0">
                <a:solidFill>
                  <a:srgbClr val="1E4148"/>
                </a:solidFill>
              </a:rPr>
              <a:pPr algn="ctr" defTabSz="912744"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024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timing>
    <p:tnLst>
      <p:par>
        <p:cTn id="1" dur="indefinite" restart="never" nodeType="tmRoot"/>
      </p:par>
    </p:tnLst>
  </p:timing>
  <p:hf hdr="0" ftr="0" dt="0"/>
  <p:txStyles>
    <p:titleStyle>
      <a:lvl1pPr algn="l" defTabSz="1085370" rtl="0" eaLnBrk="1" fontAlgn="base" hangingPunct="1">
        <a:spcBef>
          <a:spcPct val="0"/>
        </a:spcBef>
        <a:spcAft>
          <a:spcPct val="0"/>
        </a:spcAft>
        <a:tabLst>
          <a:tab pos="327152" algn="l"/>
        </a:tabLst>
        <a:defRPr sz="2800" b="1" baseline="0">
          <a:solidFill>
            <a:schemeClr val="tx2"/>
          </a:solidFill>
          <a:latin typeface="+mj-lt"/>
          <a:ea typeface="+mj-ea"/>
          <a:cs typeface="+mj-cs"/>
        </a:defRPr>
      </a:lvl1pPr>
      <a:lvl2pPr algn="l" defTabSz="1085370" rtl="0" eaLnBrk="1" fontAlgn="base" hangingPunct="1">
        <a:spcBef>
          <a:spcPct val="0"/>
        </a:spcBef>
        <a:spcAft>
          <a:spcPct val="0"/>
        </a:spcAft>
        <a:defRPr sz="2300" b="1">
          <a:solidFill>
            <a:schemeClr val="tx2"/>
          </a:solidFill>
          <a:latin typeface="Arial" charset="0"/>
        </a:defRPr>
      </a:lvl2pPr>
      <a:lvl3pPr algn="l" defTabSz="1085370" rtl="0" eaLnBrk="1" fontAlgn="base" hangingPunct="1">
        <a:spcBef>
          <a:spcPct val="0"/>
        </a:spcBef>
        <a:spcAft>
          <a:spcPct val="0"/>
        </a:spcAft>
        <a:defRPr sz="2300" b="1">
          <a:solidFill>
            <a:schemeClr val="tx2"/>
          </a:solidFill>
          <a:latin typeface="Arial" charset="0"/>
        </a:defRPr>
      </a:lvl3pPr>
      <a:lvl4pPr algn="l" defTabSz="1085370" rtl="0" eaLnBrk="1" fontAlgn="base" hangingPunct="1">
        <a:spcBef>
          <a:spcPct val="0"/>
        </a:spcBef>
        <a:spcAft>
          <a:spcPct val="0"/>
        </a:spcAft>
        <a:defRPr sz="2300" b="1">
          <a:solidFill>
            <a:schemeClr val="tx2"/>
          </a:solidFill>
          <a:latin typeface="Arial" charset="0"/>
        </a:defRPr>
      </a:lvl4pPr>
      <a:lvl5pPr algn="l" defTabSz="1085370" rtl="0" eaLnBrk="1" fontAlgn="base" hangingPunct="1">
        <a:spcBef>
          <a:spcPct val="0"/>
        </a:spcBef>
        <a:spcAft>
          <a:spcPct val="0"/>
        </a:spcAft>
        <a:defRPr sz="2300" b="1">
          <a:solidFill>
            <a:schemeClr val="tx2"/>
          </a:solidFill>
          <a:latin typeface="Arial" charset="0"/>
        </a:defRPr>
      </a:lvl5pPr>
      <a:lvl6pPr marL="554220" algn="l" defTabSz="1085370" rtl="0" eaLnBrk="1" fontAlgn="base" hangingPunct="1">
        <a:spcBef>
          <a:spcPct val="0"/>
        </a:spcBef>
        <a:spcAft>
          <a:spcPct val="0"/>
        </a:spcAft>
        <a:defRPr sz="2300" b="1">
          <a:solidFill>
            <a:schemeClr val="tx2"/>
          </a:solidFill>
          <a:latin typeface="Arial" charset="0"/>
        </a:defRPr>
      </a:lvl6pPr>
      <a:lvl7pPr marL="1108449" algn="l" defTabSz="1085370" rtl="0" eaLnBrk="1" fontAlgn="base" hangingPunct="1">
        <a:spcBef>
          <a:spcPct val="0"/>
        </a:spcBef>
        <a:spcAft>
          <a:spcPct val="0"/>
        </a:spcAft>
        <a:defRPr sz="2300" b="1">
          <a:solidFill>
            <a:schemeClr val="tx2"/>
          </a:solidFill>
          <a:latin typeface="Arial" charset="0"/>
        </a:defRPr>
      </a:lvl7pPr>
      <a:lvl8pPr marL="1662669" algn="l" defTabSz="1085370" rtl="0" eaLnBrk="1" fontAlgn="base" hangingPunct="1">
        <a:spcBef>
          <a:spcPct val="0"/>
        </a:spcBef>
        <a:spcAft>
          <a:spcPct val="0"/>
        </a:spcAft>
        <a:defRPr sz="2300" b="1">
          <a:solidFill>
            <a:schemeClr val="tx2"/>
          </a:solidFill>
          <a:latin typeface="Arial" charset="0"/>
        </a:defRPr>
      </a:lvl8pPr>
      <a:lvl9pPr marL="2216901" algn="l" defTabSz="1085370" rtl="0" eaLnBrk="1" fontAlgn="base" hangingPunct="1">
        <a:spcBef>
          <a:spcPct val="0"/>
        </a:spcBef>
        <a:spcAft>
          <a:spcPct val="0"/>
        </a:spcAft>
        <a:defRPr sz="2300" b="1">
          <a:solidFill>
            <a:schemeClr val="tx2"/>
          </a:solidFill>
          <a:latin typeface="Arial" charset="0"/>
        </a:defRPr>
      </a:lvl9pPr>
    </p:titleStyle>
    <p:bodyStyle>
      <a:lvl1pPr marL="0" indent="0" algn="l" defTabSz="1085370"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75" indent="-232839" algn="l" defTabSz="1085370"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220" indent="-317522" algn="l" defTabSz="1085370"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746" indent="-188588" algn="l" defTabSz="1085370"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449" rtl="0" eaLnBrk="1" latinLnBrk="0" hangingPunct="1">
        <a:defRPr sz="2200" kern="1200">
          <a:solidFill>
            <a:schemeClr val="tx1"/>
          </a:solidFill>
          <a:latin typeface="+mn-lt"/>
          <a:ea typeface="+mn-ea"/>
          <a:cs typeface="+mn-cs"/>
        </a:defRPr>
      </a:lvl1pPr>
      <a:lvl2pPr marL="554220" algn="l" defTabSz="1108449" rtl="0" eaLnBrk="1" latinLnBrk="0" hangingPunct="1">
        <a:defRPr sz="2200" kern="1200">
          <a:solidFill>
            <a:schemeClr val="tx1"/>
          </a:solidFill>
          <a:latin typeface="+mn-lt"/>
          <a:ea typeface="+mn-ea"/>
          <a:cs typeface="+mn-cs"/>
        </a:defRPr>
      </a:lvl2pPr>
      <a:lvl3pPr marL="1108449" algn="l" defTabSz="1108449" rtl="0" eaLnBrk="1" latinLnBrk="0" hangingPunct="1">
        <a:defRPr sz="2200" kern="1200">
          <a:solidFill>
            <a:schemeClr val="tx1"/>
          </a:solidFill>
          <a:latin typeface="+mn-lt"/>
          <a:ea typeface="+mn-ea"/>
          <a:cs typeface="+mn-cs"/>
        </a:defRPr>
      </a:lvl3pPr>
      <a:lvl4pPr marL="1662669" algn="l" defTabSz="1108449" rtl="0" eaLnBrk="1" latinLnBrk="0" hangingPunct="1">
        <a:defRPr sz="2200" kern="1200">
          <a:solidFill>
            <a:schemeClr val="tx1"/>
          </a:solidFill>
          <a:latin typeface="+mn-lt"/>
          <a:ea typeface="+mn-ea"/>
          <a:cs typeface="+mn-cs"/>
        </a:defRPr>
      </a:lvl4pPr>
      <a:lvl5pPr marL="2216901" algn="l" defTabSz="1108449" rtl="0" eaLnBrk="1" latinLnBrk="0" hangingPunct="1">
        <a:defRPr sz="2200" kern="1200">
          <a:solidFill>
            <a:schemeClr val="tx1"/>
          </a:solidFill>
          <a:latin typeface="+mn-lt"/>
          <a:ea typeface="+mn-ea"/>
          <a:cs typeface="+mn-cs"/>
        </a:defRPr>
      </a:lvl5pPr>
      <a:lvl6pPr marL="2771122" algn="l" defTabSz="1108449" rtl="0" eaLnBrk="1" latinLnBrk="0" hangingPunct="1">
        <a:defRPr sz="2200" kern="1200">
          <a:solidFill>
            <a:schemeClr val="tx1"/>
          </a:solidFill>
          <a:latin typeface="+mn-lt"/>
          <a:ea typeface="+mn-ea"/>
          <a:cs typeface="+mn-cs"/>
        </a:defRPr>
      </a:lvl6pPr>
      <a:lvl7pPr marL="3325354" algn="l" defTabSz="1108449" rtl="0" eaLnBrk="1" latinLnBrk="0" hangingPunct="1">
        <a:defRPr sz="2200" kern="1200">
          <a:solidFill>
            <a:schemeClr val="tx1"/>
          </a:solidFill>
          <a:latin typeface="+mn-lt"/>
          <a:ea typeface="+mn-ea"/>
          <a:cs typeface="+mn-cs"/>
        </a:defRPr>
      </a:lvl7pPr>
      <a:lvl8pPr marL="3879575" algn="l" defTabSz="1108449" rtl="0" eaLnBrk="1" latinLnBrk="0" hangingPunct="1">
        <a:defRPr sz="2200" kern="1200">
          <a:solidFill>
            <a:schemeClr val="tx1"/>
          </a:solidFill>
          <a:latin typeface="+mn-lt"/>
          <a:ea typeface="+mn-ea"/>
          <a:cs typeface="+mn-cs"/>
        </a:defRPr>
      </a:lvl8pPr>
      <a:lvl9pPr marL="4433801" algn="l" defTabSz="1108449"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390197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73360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242040599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9385"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512" y="1973714"/>
            <a:ext cx="261189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Last Modified 31-10-2014 17:04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403" y="4192208"/>
            <a:ext cx="233611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07"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68"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623" indent="-147623"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5574" indent="-655574" defTabSz="1087206"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608"/>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da-DK" sz="1900" b="1" dirty="0" smtClean="0">
                  <a:solidFill>
                    <a:srgbClr val="1E4148"/>
                  </a:solidFill>
                </a:rPr>
                <a:t>Title</a:t>
              </a:r>
            </a:p>
            <a:p>
              <a:pPr defTabSz="914400"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7067" y="39828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8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1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79"/>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486"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4400" fontAlgn="base">
              <a:spcBef>
                <a:spcPct val="0"/>
              </a:spcBef>
              <a:spcAft>
                <a:spcPct val="0"/>
              </a:spcAft>
            </a:pPr>
            <a:fld id="{42C328C1-A84F-4A39-A664-DBA00541A8C6}" type="slidenum">
              <a:rPr lang="da-DK" smtClean="0">
                <a:solidFill>
                  <a:srgbClr val="1E4148"/>
                </a:solidFill>
              </a:rPr>
              <a:pPr algn="ctr" defTabSz="914400"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7967056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timing>
    <p:tnLst>
      <p:par>
        <p:cTn id="1" dur="indefinite" restart="never" nodeType="tmRoot"/>
      </p:par>
    </p:tnLst>
  </p:timing>
  <p:hf hdr="0" ftr="0" dt="0"/>
  <p:txStyles>
    <p:titleStyle>
      <a:lvl1pPr algn="l" defTabSz="1087206" rtl="0" eaLnBrk="1" fontAlgn="base" hangingPunct="1">
        <a:spcBef>
          <a:spcPct val="0"/>
        </a:spcBef>
        <a:spcAft>
          <a:spcPct val="0"/>
        </a:spcAft>
        <a:tabLst>
          <a:tab pos="327703" algn="l"/>
        </a:tabLst>
        <a:defRPr sz="2800" b="1" baseline="0">
          <a:solidFill>
            <a:schemeClr val="tx2"/>
          </a:solidFill>
          <a:latin typeface="+mj-lt"/>
          <a:ea typeface="+mj-ea"/>
          <a:cs typeface="+mj-cs"/>
        </a:defRPr>
      </a:lvl1pPr>
      <a:lvl2pPr algn="l" defTabSz="1087206" rtl="0" eaLnBrk="1" fontAlgn="base" hangingPunct="1">
        <a:spcBef>
          <a:spcPct val="0"/>
        </a:spcBef>
        <a:spcAft>
          <a:spcPct val="0"/>
        </a:spcAft>
        <a:defRPr sz="2300" b="1">
          <a:solidFill>
            <a:schemeClr val="tx2"/>
          </a:solidFill>
          <a:latin typeface="Arial" charset="0"/>
        </a:defRPr>
      </a:lvl2pPr>
      <a:lvl3pPr algn="l" defTabSz="1087206" rtl="0" eaLnBrk="1" fontAlgn="base" hangingPunct="1">
        <a:spcBef>
          <a:spcPct val="0"/>
        </a:spcBef>
        <a:spcAft>
          <a:spcPct val="0"/>
        </a:spcAft>
        <a:defRPr sz="2300" b="1">
          <a:solidFill>
            <a:schemeClr val="tx2"/>
          </a:solidFill>
          <a:latin typeface="Arial" charset="0"/>
        </a:defRPr>
      </a:lvl3pPr>
      <a:lvl4pPr algn="l" defTabSz="1087206" rtl="0" eaLnBrk="1" fontAlgn="base" hangingPunct="1">
        <a:spcBef>
          <a:spcPct val="0"/>
        </a:spcBef>
        <a:spcAft>
          <a:spcPct val="0"/>
        </a:spcAft>
        <a:defRPr sz="2300" b="1">
          <a:solidFill>
            <a:schemeClr val="tx2"/>
          </a:solidFill>
          <a:latin typeface="Arial" charset="0"/>
        </a:defRPr>
      </a:lvl4pPr>
      <a:lvl5pPr algn="l" defTabSz="1087206" rtl="0" eaLnBrk="1" fontAlgn="base" hangingPunct="1">
        <a:spcBef>
          <a:spcPct val="0"/>
        </a:spcBef>
        <a:spcAft>
          <a:spcPct val="0"/>
        </a:spcAft>
        <a:defRPr sz="2300" b="1">
          <a:solidFill>
            <a:schemeClr val="tx2"/>
          </a:solidFill>
          <a:latin typeface="Arial" charset="0"/>
        </a:defRPr>
      </a:lvl5pPr>
      <a:lvl6pPr marL="555170" algn="l" defTabSz="1087206" rtl="0" eaLnBrk="1" fontAlgn="base" hangingPunct="1">
        <a:spcBef>
          <a:spcPct val="0"/>
        </a:spcBef>
        <a:spcAft>
          <a:spcPct val="0"/>
        </a:spcAft>
        <a:defRPr sz="2300" b="1">
          <a:solidFill>
            <a:schemeClr val="tx2"/>
          </a:solidFill>
          <a:latin typeface="Arial" charset="0"/>
        </a:defRPr>
      </a:lvl6pPr>
      <a:lvl7pPr marL="1110336" algn="l" defTabSz="1087206" rtl="0" eaLnBrk="1" fontAlgn="base" hangingPunct="1">
        <a:spcBef>
          <a:spcPct val="0"/>
        </a:spcBef>
        <a:spcAft>
          <a:spcPct val="0"/>
        </a:spcAft>
        <a:defRPr sz="2300" b="1">
          <a:solidFill>
            <a:schemeClr val="tx2"/>
          </a:solidFill>
          <a:latin typeface="Arial" charset="0"/>
        </a:defRPr>
      </a:lvl7pPr>
      <a:lvl8pPr marL="1665506" algn="l" defTabSz="1087206" rtl="0" eaLnBrk="1" fontAlgn="base" hangingPunct="1">
        <a:spcBef>
          <a:spcPct val="0"/>
        </a:spcBef>
        <a:spcAft>
          <a:spcPct val="0"/>
        </a:spcAft>
        <a:defRPr sz="2300" b="1">
          <a:solidFill>
            <a:schemeClr val="tx2"/>
          </a:solidFill>
          <a:latin typeface="Arial" charset="0"/>
        </a:defRPr>
      </a:lvl8pPr>
      <a:lvl9pPr marL="2220673" algn="l" defTabSz="1087206" rtl="0" eaLnBrk="1" fontAlgn="base" hangingPunct="1">
        <a:spcBef>
          <a:spcPct val="0"/>
        </a:spcBef>
        <a:spcAft>
          <a:spcPct val="0"/>
        </a:spcAft>
        <a:defRPr sz="2300" b="1">
          <a:solidFill>
            <a:schemeClr val="tx2"/>
          </a:solidFill>
          <a:latin typeface="Arial" charset="0"/>
        </a:defRPr>
      </a:lvl9pPr>
    </p:titleStyle>
    <p:bodyStyle>
      <a:lvl1pPr marL="0" indent="0" algn="l" defTabSz="1087206"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5177" indent="-233247" algn="l" defTabSz="1087206"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5170" indent="-318066" algn="l" defTabSz="1087206"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6009" indent="-188911" algn="l" defTabSz="1087206"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10336" rtl="0" eaLnBrk="1" latinLnBrk="0" hangingPunct="1">
        <a:defRPr sz="2200" kern="1200">
          <a:solidFill>
            <a:schemeClr val="tx1"/>
          </a:solidFill>
          <a:latin typeface="+mn-lt"/>
          <a:ea typeface="+mn-ea"/>
          <a:cs typeface="+mn-cs"/>
        </a:defRPr>
      </a:lvl1pPr>
      <a:lvl2pPr marL="555170" algn="l" defTabSz="1110336" rtl="0" eaLnBrk="1" latinLnBrk="0" hangingPunct="1">
        <a:defRPr sz="2200" kern="1200">
          <a:solidFill>
            <a:schemeClr val="tx1"/>
          </a:solidFill>
          <a:latin typeface="+mn-lt"/>
          <a:ea typeface="+mn-ea"/>
          <a:cs typeface="+mn-cs"/>
        </a:defRPr>
      </a:lvl2pPr>
      <a:lvl3pPr marL="1110336" algn="l" defTabSz="1110336" rtl="0" eaLnBrk="1" latinLnBrk="0" hangingPunct="1">
        <a:defRPr sz="2200" kern="1200">
          <a:solidFill>
            <a:schemeClr val="tx1"/>
          </a:solidFill>
          <a:latin typeface="+mn-lt"/>
          <a:ea typeface="+mn-ea"/>
          <a:cs typeface="+mn-cs"/>
        </a:defRPr>
      </a:lvl3pPr>
      <a:lvl4pPr marL="1665506" algn="l" defTabSz="1110336" rtl="0" eaLnBrk="1" latinLnBrk="0" hangingPunct="1">
        <a:defRPr sz="2200" kern="1200">
          <a:solidFill>
            <a:schemeClr val="tx1"/>
          </a:solidFill>
          <a:latin typeface="+mn-lt"/>
          <a:ea typeface="+mn-ea"/>
          <a:cs typeface="+mn-cs"/>
        </a:defRPr>
      </a:lvl4pPr>
      <a:lvl5pPr marL="2220673" algn="l" defTabSz="1110336" rtl="0" eaLnBrk="1" latinLnBrk="0" hangingPunct="1">
        <a:defRPr sz="2200" kern="1200">
          <a:solidFill>
            <a:schemeClr val="tx1"/>
          </a:solidFill>
          <a:latin typeface="+mn-lt"/>
          <a:ea typeface="+mn-ea"/>
          <a:cs typeface="+mn-cs"/>
        </a:defRPr>
      </a:lvl5pPr>
      <a:lvl6pPr marL="2775842" algn="l" defTabSz="1110336" rtl="0" eaLnBrk="1" latinLnBrk="0" hangingPunct="1">
        <a:defRPr sz="2200" kern="1200">
          <a:solidFill>
            <a:schemeClr val="tx1"/>
          </a:solidFill>
          <a:latin typeface="+mn-lt"/>
          <a:ea typeface="+mn-ea"/>
          <a:cs typeface="+mn-cs"/>
        </a:defRPr>
      </a:lvl6pPr>
      <a:lvl7pPr marL="3331009" algn="l" defTabSz="1110336" rtl="0" eaLnBrk="1" latinLnBrk="0" hangingPunct="1">
        <a:defRPr sz="2200" kern="1200">
          <a:solidFill>
            <a:schemeClr val="tx1"/>
          </a:solidFill>
          <a:latin typeface="+mn-lt"/>
          <a:ea typeface="+mn-ea"/>
          <a:cs typeface="+mn-cs"/>
        </a:defRPr>
      </a:lvl7pPr>
      <a:lvl8pPr marL="3886179" algn="l" defTabSz="1110336" rtl="0" eaLnBrk="1" latinLnBrk="0" hangingPunct="1">
        <a:defRPr sz="2200" kern="1200">
          <a:solidFill>
            <a:schemeClr val="tx1"/>
          </a:solidFill>
          <a:latin typeface="+mn-lt"/>
          <a:ea typeface="+mn-ea"/>
          <a:cs typeface="+mn-cs"/>
        </a:defRPr>
      </a:lvl8pPr>
      <a:lvl9pPr marL="4441345" algn="l" defTabSz="1110336" rtl="0" eaLnBrk="1" latinLnBrk="0" hangingPunct="1">
        <a:defRPr sz="2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83727901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1432"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83628698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349171913"/>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2456"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19181729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en-GB" smtClean="0"/>
              <a:pPr/>
              <a:t>‹nr.›</a:t>
            </a:fld>
            <a:endParaRPr lang="en-GB"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9284548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915182939"/>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3480"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12377945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en-GB" smtClean="0"/>
              <a:pPr defTabSz="1084599"/>
              <a:t>‹nr.›</a:t>
            </a:fld>
            <a:endParaRPr lang="en-GB"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5992422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349065572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4504"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04672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2542602676"/>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5528"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45781837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01919838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2750"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2735729"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Text</a:t>
            </a:r>
            <a:endParaRPr lang="en-US"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en-US" sz="1700" dirty="0">
                <a:solidFill>
                  <a:srgbClr val="808080"/>
                </a:solidFill>
              </a:rPr>
              <a:t>TRACKER</a:t>
            </a: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900" dirty="0" smtClean="0">
                <a:solidFill>
                  <a:srgbClr val="808080"/>
                </a:solidFill>
                <a:latin typeface="Verdana"/>
              </a:rPr>
              <a:t>Unit of measure</a:t>
            </a:r>
          </a:p>
        </p:txBody>
      </p:sp>
      <p:sp>
        <p:nvSpPr>
          <p:cNvPr id="13" name="McK 4. Footnote" hidden="1"/>
          <p:cNvSpPr txBox="1">
            <a:spLocks noChangeArrowheads="1"/>
          </p:cNvSpPr>
          <p:nvPr/>
        </p:nvSpPr>
        <p:spPr bwMode="auto">
          <a:xfrm>
            <a:off x="332188" y="6179999"/>
            <a:ext cx="9346343" cy="184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en-US" sz="1200" dirty="0" smtClean="0">
                <a:solidFill>
                  <a:srgbClr val="1E4148"/>
                </a:solidFill>
                <a:latin typeface="Verdana"/>
              </a:rPr>
              <a:t>1 Footnote</a:t>
            </a:r>
          </a:p>
        </p:txBody>
      </p:sp>
      <p:sp>
        <p:nvSpPr>
          <p:cNvPr id="14" name="McK 5. Source" hidden="1"/>
          <p:cNvSpPr>
            <a:spLocks noChangeArrowheads="1"/>
          </p:cNvSpPr>
          <p:nvPr/>
        </p:nvSpPr>
        <p:spPr bwMode="auto">
          <a:xfrm>
            <a:off x="332188" y="6443936"/>
            <a:ext cx="9346343" cy="184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en-US" sz="1200" dirty="0" smtClean="0">
                <a:solidFill>
                  <a:srgbClr val="1E4148"/>
                </a:solidFill>
              </a:rPr>
              <a:t>Source: Source</a:t>
            </a:r>
          </a:p>
        </p:txBody>
      </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en-US" sz="1900" b="1" dirty="0">
                  <a:solidFill>
                    <a:srgbClr val="1E4148"/>
                  </a:solidFill>
                </a:rPr>
                <a:t>Title</a:t>
              </a:r>
            </a:p>
            <a:p>
              <a:pPr defTabSz="912195" fontAlgn="base">
                <a:spcBef>
                  <a:spcPct val="0"/>
                </a:spcBef>
                <a:spcAft>
                  <a:spcPct val="0"/>
                </a:spcAft>
              </a:pPr>
              <a:r>
                <a:rPr lang="en-US" sz="1900" dirty="0">
                  <a:solidFill>
                    <a:srgbClr val="808080"/>
                  </a:solidFill>
                </a:rPr>
                <a:t>Unit of measure</a:t>
              </a:r>
            </a:p>
          </p:txBody>
        </p:sp>
      </p:grpSp>
      <p:grpSp>
        <p:nvGrpSpPr>
          <p:cNvPr id="22" name="LegendBoxes" hidden="1"/>
          <p:cNvGrpSpPr>
            <a:grpSpLocks/>
          </p:cNvGrpSpPr>
          <p:nvPr/>
        </p:nvGrpSpPr>
        <p:grpSpPr bwMode="auto">
          <a:xfrm>
            <a:off x="11046955"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grpSp>
        <p:nvGrpSpPr>
          <p:cNvPr id="38" name="McKSticker" hidden="1"/>
          <p:cNvGrpSpPr/>
          <p:nvPr/>
        </p:nvGrpSpPr>
        <p:grpSpPr bwMode="auto">
          <a:xfrm>
            <a:off x="10767629" y="398234"/>
            <a:ext cx="1090620" cy="212366"/>
            <a:chOff x="7650297" y="285750"/>
            <a:chExt cx="1090478" cy="212317"/>
          </a:xfrm>
        </p:grpSpPr>
        <p:sp>
          <p:nvSpPr>
            <p:cNvPr id="39" name="StickerRectangle"/>
            <p:cNvSpPr>
              <a:spLocks noChangeArrowheads="1"/>
            </p:cNvSpPr>
            <p:nvPr/>
          </p:nvSpPr>
          <p:spPr bwMode="auto">
            <a:xfrm>
              <a:off x="7650297" y="285750"/>
              <a:ext cx="1090478" cy="212317"/>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en-US" sz="1200" dirty="0" smtClean="0">
                  <a:solidFill>
                    <a:srgbClr val="808080"/>
                  </a:solidFill>
                </a:rPr>
                <a:t>PRELIMINARY</a:t>
              </a:r>
              <a:endParaRPr lang="en-US" sz="1200" dirty="0">
                <a:solidFill>
                  <a:srgbClr val="808080"/>
                </a:solidFill>
              </a:endParaRPr>
            </a:p>
          </p:txBody>
        </p:sp>
        <p:cxnSp>
          <p:nvCxnSpPr>
            <p:cNvPr id="40" name="AutoShape 31"/>
            <p:cNvCxnSpPr>
              <a:cxnSpLocks noChangeShapeType="1"/>
              <a:stCxn id="39" idx="2"/>
              <a:endCxn id="39" idx="4"/>
            </p:cNvCxnSpPr>
            <p:nvPr/>
          </p:nvCxnSpPr>
          <p:spPr bwMode="auto">
            <a:xfrm>
              <a:off x="7650297" y="285750"/>
              <a:ext cx="0" cy="212317"/>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297" y="498067"/>
              <a:ext cx="1090478"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74"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en-US" smtClean="0">
                <a:solidFill>
                  <a:srgbClr val="1E4148"/>
                </a:solidFill>
              </a:rPr>
              <a:pPr algn="ctr" defTabSz="912195" fontAlgn="base">
                <a:spcBef>
                  <a:spcPct val="0"/>
                </a:spcBef>
                <a:spcAft>
                  <a:spcPct val="0"/>
                </a:spcAft>
              </a:pPr>
              <a:t>‹nr.›</a:t>
            </a:fld>
            <a:endParaRPr lang="en-US" dirty="0">
              <a:solidFill>
                <a:srgbClr val="1E4148"/>
              </a:solidFill>
            </a:endParaRPr>
          </a:p>
        </p:txBody>
      </p:sp>
    </p:spTree>
    <p:extLst>
      <p:ext uri="{BB962C8B-B14F-4D97-AF65-F5344CB8AC3E}">
        <p14:creationId xmlns:p14="http://schemas.microsoft.com/office/powerpoint/2010/main" val="38437927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1516088443"/>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4798"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63016" y="1973714"/>
            <a:ext cx="2664808"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Last Modified 2015-01-15 07:55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00881" y="4192208"/>
            <a:ext cx="238902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Printed 14-01-2015 19:25 W. Europe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8"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da-DK" sz="1700" dirty="0"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278" indent="-147278"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3997" indent="-653997" defTabSz="1084609"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9"/>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da-DK" sz="1900" b="1" dirty="0" smtClean="0">
                  <a:solidFill>
                    <a:srgbClr val="1E4148"/>
                  </a:solidFill>
                </a:rPr>
                <a:t>Title</a:t>
              </a:r>
            </a:p>
            <a:p>
              <a:pPr defTabSz="912195"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4" y="398237"/>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4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00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36"/>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8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da-DK" smtClean="0">
                <a:solidFill>
                  <a:srgbClr val="1E4148"/>
                </a:solidFill>
              </a:rPr>
              <a:pPr algn="ctr" defTabSz="912195"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46667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iming>
    <p:tnLst>
      <p:par>
        <p:cTn id="1" dur="indefinite" restart="never" nodeType="tmRoot"/>
      </p:par>
    </p:tnLst>
  </p:timing>
  <p:hf hdr="0" ftr="0" dt="0"/>
  <p:txStyles>
    <p:titleStyle>
      <a:lvl1pPr algn="l" defTabSz="1084609" rtl="0" eaLnBrk="1" fontAlgn="base" hangingPunct="1">
        <a:spcBef>
          <a:spcPct val="0"/>
        </a:spcBef>
        <a:spcAft>
          <a:spcPct val="0"/>
        </a:spcAft>
        <a:tabLst>
          <a:tab pos="326928" algn="l"/>
        </a:tabLst>
        <a:defRPr sz="2800" b="1" baseline="0">
          <a:solidFill>
            <a:schemeClr val="tx2"/>
          </a:solidFill>
          <a:latin typeface="+mj-lt"/>
          <a:ea typeface="+mj-ea"/>
          <a:cs typeface="+mj-cs"/>
        </a:defRPr>
      </a:lvl1pPr>
      <a:lvl2pPr algn="l" defTabSz="1084609" rtl="0" eaLnBrk="1" fontAlgn="base" hangingPunct="1">
        <a:spcBef>
          <a:spcPct val="0"/>
        </a:spcBef>
        <a:spcAft>
          <a:spcPct val="0"/>
        </a:spcAft>
        <a:defRPr sz="2300" b="1">
          <a:solidFill>
            <a:schemeClr val="tx2"/>
          </a:solidFill>
          <a:latin typeface="Arial" charset="0"/>
        </a:defRPr>
      </a:lvl2pPr>
      <a:lvl3pPr algn="l" defTabSz="1084609" rtl="0" eaLnBrk="1" fontAlgn="base" hangingPunct="1">
        <a:spcBef>
          <a:spcPct val="0"/>
        </a:spcBef>
        <a:spcAft>
          <a:spcPct val="0"/>
        </a:spcAft>
        <a:defRPr sz="2300" b="1">
          <a:solidFill>
            <a:schemeClr val="tx2"/>
          </a:solidFill>
          <a:latin typeface="Arial" charset="0"/>
        </a:defRPr>
      </a:lvl3pPr>
      <a:lvl4pPr algn="l" defTabSz="1084609" rtl="0" eaLnBrk="1" fontAlgn="base" hangingPunct="1">
        <a:spcBef>
          <a:spcPct val="0"/>
        </a:spcBef>
        <a:spcAft>
          <a:spcPct val="0"/>
        </a:spcAft>
        <a:defRPr sz="2300" b="1">
          <a:solidFill>
            <a:schemeClr val="tx2"/>
          </a:solidFill>
          <a:latin typeface="Arial" charset="0"/>
        </a:defRPr>
      </a:lvl4pPr>
      <a:lvl5pPr algn="l" defTabSz="1084609" rtl="0" eaLnBrk="1" fontAlgn="base" hangingPunct="1">
        <a:spcBef>
          <a:spcPct val="0"/>
        </a:spcBef>
        <a:spcAft>
          <a:spcPct val="0"/>
        </a:spcAft>
        <a:defRPr sz="2300" b="1">
          <a:solidFill>
            <a:schemeClr val="tx2"/>
          </a:solidFill>
          <a:latin typeface="Arial" charset="0"/>
        </a:defRPr>
      </a:lvl5pPr>
      <a:lvl6pPr marL="553828" algn="l" defTabSz="1084609" rtl="0" eaLnBrk="1" fontAlgn="base" hangingPunct="1">
        <a:spcBef>
          <a:spcPct val="0"/>
        </a:spcBef>
        <a:spcAft>
          <a:spcPct val="0"/>
        </a:spcAft>
        <a:defRPr sz="2300" b="1">
          <a:solidFill>
            <a:schemeClr val="tx2"/>
          </a:solidFill>
          <a:latin typeface="Arial" charset="0"/>
        </a:defRPr>
      </a:lvl6pPr>
      <a:lvl7pPr marL="1107672" algn="l" defTabSz="1084609" rtl="0" eaLnBrk="1" fontAlgn="base" hangingPunct="1">
        <a:spcBef>
          <a:spcPct val="0"/>
        </a:spcBef>
        <a:spcAft>
          <a:spcPct val="0"/>
        </a:spcAft>
        <a:defRPr sz="2300" b="1">
          <a:solidFill>
            <a:schemeClr val="tx2"/>
          </a:solidFill>
          <a:latin typeface="Arial" charset="0"/>
        </a:defRPr>
      </a:lvl7pPr>
      <a:lvl8pPr marL="1661505" algn="l" defTabSz="1084609" rtl="0" eaLnBrk="1" fontAlgn="base" hangingPunct="1">
        <a:spcBef>
          <a:spcPct val="0"/>
        </a:spcBef>
        <a:spcAft>
          <a:spcPct val="0"/>
        </a:spcAft>
        <a:defRPr sz="2300" b="1">
          <a:solidFill>
            <a:schemeClr val="tx2"/>
          </a:solidFill>
          <a:latin typeface="Arial" charset="0"/>
        </a:defRPr>
      </a:lvl8pPr>
      <a:lvl9pPr marL="2215354" algn="l" defTabSz="1084609" rtl="0" eaLnBrk="1" fontAlgn="base" hangingPunct="1">
        <a:spcBef>
          <a:spcPct val="0"/>
        </a:spcBef>
        <a:spcAft>
          <a:spcPct val="0"/>
        </a:spcAft>
        <a:defRPr sz="2300" b="1">
          <a:solidFill>
            <a:schemeClr val="tx2"/>
          </a:solidFill>
          <a:latin typeface="Arial" charset="0"/>
        </a:defRPr>
      </a:lvl9pPr>
    </p:titleStyle>
    <p:bodyStyle>
      <a:lvl1pPr marL="0" indent="0" algn="l" defTabSz="1084609"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07" indent="-232671" algn="l" defTabSz="1084609"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828" indent="-317304" algn="l" defTabSz="1084609"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221" indent="-188455" algn="l" defTabSz="1084609"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672" rtl="0" eaLnBrk="1" latinLnBrk="0" hangingPunct="1">
        <a:defRPr sz="2200" kern="1200">
          <a:solidFill>
            <a:schemeClr val="tx1"/>
          </a:solidFill>
          <a:latin typeface="+mn-lt"/>
          <a:ea typeface="+mn-ea"/>
          <a:cs typeface="+mn-cs"/>
        </a:defRPr>
      </a:lvl1pPr>
      <a:lvl2pPr marL="553828" algn="l" defTabSz="1107672" rtl="0" eaLnBrk="1" latinLnBrk="0" hangingPunct="1">
        <a:defRPr sz="2200" kern="1200">
          <a:solidFill>
            <a:schemeClr val="tx1"/>
          </a:solidFill>
          <a:latin typeface="+mn-lt"/>
          <a:ea typeface="+mn-ea"/>
          <a:cs typeface="+mn-cs"/>
        </a:defRPr>
      </a:lvl2pPr>
      <a:lvl3pPr marL="1107672" algn="l" defTabSz="1107672" rtl="0" eaLnBrk="1" latinLnBrk="0" hangingPunct="1">
        <a:defRPr sz="2200" kern="1200">
          <a:solidFill>
            <a:schemeClr val="tx1"/>
          </a:solidFill>
          <a:latin typeface="+mn-lt"/>
          <a:ea typeface="+mn-ea"/>
          <a:cs typeface="+mn-cs"/>
        </a:defRPr>
      </a:lvl3pPr>
      <a:lvl4pPr marL="1661505" algn="l" defTabSz="1107672" rtl="0" eaLnBrk="1" latinLnBrk="0" hangingPunct="1">
        <a:defRPr sz="2200" kern="1200">
          <a:solidFill>
            <a:schemeClr val="tx1"/>
          </a:solidFill>
          <a:latin typeface="+mn-lt"/>
          <a:ea typeface="+mn-ea"/>
          <a:cs typeface="+mn-cs"/>
        </a:defRPr>
      </a:lvl4pPr>
      <a:lvl5pPr marL="2215354" algn="l" defTabSz="1107672" rtl="0" eaLnBrk="1" latinLnBrk="0" hangingPunct="1">
        <a:defRPr sz="2200" kern="1200">
          <a:solidFill>
            <a:schemeClr val="tx1"/>
          </a:solidFill>
          <a:latin typeface="+mn-lt"/>
          <a:ea typeface="+mn-ea"/>
          <a:cs typeface="+mn-cs"/>
        </a:defRPr>
      </a:lvl5pPr>
      <a:lvl6pPr marL="2769183" algn="l" defTabSz="1107672" rtl="0" eaLnBrk="1" latinLnBrk="0" hangingPunct="1">
        <a:defRPr sz="2200" kern="1200">
          <a:solidFill>
            <a:schemeClr val="tx1"/>
          </a:solidFill>
          <a:latin typeface="+mn-lt"/>
          <a:ea typeface="+mn-ea"/>
          <a:cs typeface="+mn-cs"/>
        </a:defRPr>
      </a:lvl6pPr>
      <a:lvl7pPr marL="3323023" algn="l" defTabSz="1107672" rtl="0" eaLnBrk="1" latinLnBrk="0" hangingPunct="1">
        <a:defRPr sz="2200" kern="1200">
          <a:solidFill>
            <a:schemeClr val="tx1"/>
          </a:solidFill>
          <a:latin typeface="+mn-lt"/>
          <a:ea typeface="+mn-ea"/>
          <a:cs typeface="+mn-cs"/>
        </a:defRPr>
      </a:lvl7pPr>
      <a:lvl8pPr marL="3876860" algn="l" defTabSz="1107672" rtl="0" eaLnBrk="1" latinLnBrk="0" hangingPunct="1">
        <a:defRPr sz="2200" kern="1200">
          <a:solidFill>
            <a:schemeClr val="tx1"/>
          </a:solidFill>
          <a:latin typeface="+mn-lt"/>
          <a:ea typeface="+mn-ea"/>
          <a:cs typeface="+mn-cs"/>
        </a:defRPr>
      </a:lvl8pPr>
      <a:lvl9pPr marL="4430697" algn="l" defTabSz="110767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647421690"/>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6799"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3" y="1613"/>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5"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79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79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2"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792"/>
            <a:fld id="{667EC89C-17A0-4E64-A6D2-B825673CEEDF}" type="slidenum">
              <a:rPr lang="da-DK" smtClean="0"/>
              <a:pPr defTabSz="1085792"/>
              <a:t>‹nr.›</a:t>
            </a:fld>
            <a:endParaRPr lang="da-DK" dirty="0"/>
          </a:p>
        </p:txBody>
      </p:sp>
      <p:grpSp>
        <p:nvGrpSpPr>
          <p:cNvPr id="16" name="Gruppe 15"/>
          <p:cNvGrpSpPr>
            <a:grpSpLocks noChangeAspect="1"/>
          </p:cNvGrpSpPr>
          <p:nvPr userDrawn="1"/>
        </p:nvGrpSpPr>
        <p:grpSpPr>
          <a:xfrm>
            <a:off x="774688" y="6213240"/>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3860203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1085792" rtl="0" eaLnBrk="1" latinLnBrk="0" hangingPunct="1">
        <a:spcBef>
          <a:spcPct val="0"/>
        </a:spcBef>
        <a:buNone/>
        <a:defRPr sz="3000" b="1" kern="1200">
          <a:solidFill>
            <a:schemeClr val="tx1"/>
          </a:solidFill>
          <a:latin typeface="+mj-lt"/>
          <a:ea typeface="+mj-ea"/>
          <a:cs typeface="+mj-cs"/>
        </a:defRPr>
      </a:lvl1pPr>
    </p:titleStyle>
    <p:bodyStyle>
      <a:lvl1pPr marL="205875" indent="-205875" algn="l" defTabSz="108579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363" indent="-201113" algn="l" defTabSz="108579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625" indent="-197500" algn="l" defTabSz="108579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625" indent="-197500" algn="l" defTabSz="108579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792" rtl="0" eaLnBrk="1" latinLnBrk="0" hangingPunct="1">
        <a:defRPr sz="2100" kern="1200">
          <a:solidFill>
            <a:schemeClr val="tx1"/>
          </a:solidFill>
          <a:latin typeface="+mn-lt"/>
          <a:ea typeface="+mn-ea"/>
          <a:cs typeface="+mn-cs"/>
        </a:defRPr>
      </a:lvl1pPr>
      <a:lvl2pPr marL="542876" algn="l" defTabSz="1085792" rtl="0" eaLnBrk="1" latinLnBrk="0" hangingPunct="1">
        <a:defRPr sz="2100" kern="1200">
          <a:solidFill>
            <a:schemeClr val="tx1"/>
          </a:solidFill>
          <a:latin typeface="+mn-lt"/>
          <a:ea typeface="+mn-ea"/>
          <a:cs typeface="+mn-cs"/>
        </a:defRPr>
      </a:lvl2pPr>
      <a:lvl3pPr marL="1085792" algn="l" defTabSz="1085792" rtl="0" eaLnBrk="1" latinLnBrk="0" hangingPunct="1">
        <a:defRPr sz="2100" kern="1200">
          <a:solidFill>
            <a:schemeClr val="tx1"/>
          </a:solidFill>
          <a:latin typeface="+mn-lt"/>
          <a:ea typeface="+mn-ea"/>
          <a:cs typeface="+mn-cs"/>
        </a:defRPr>
      </a:lvl3pPr>
      <a:lvl4pPr marL="1628676" algn="l" defTabSz="1085792" rtl="0" eaLnBrk="1" latinLnBrk="0" hangingPunct="1">
        <a:defRPr sz="2100" kern="1200">
          <a:solidFill>
            <a:schemeClr val="tx1"/>
          </a:solidFill>
          <a:latin typeface="+mn-lt"/>
          <a:ea typeface="+mn-ea"/>
          <a:cs typeface="+mn-cs"/>
        </a:defRPr>
      </a:lvl4pPr>
      <a:lvl5pPr marL="2171566" algn="l" defTabSz="1085792" rtl="0" eaLnBrk="1" latinLnBrk="0" hangingPunct="1">
        <a:defRPr sz="2100" kern="1200">
          <a:solidFill>
            <a:schemeClr val="tx1"/>
          </a:solidFill>
          <a:latin typeface="+mn-lt"/>
          <a:ea typeface="+mn-ea"/>
          <a:cs typeface="+mn-cs"/>
        </a:defRPr>
      </a:lvl5pPr>
      <a:lvl6pPr marL="2714462" algn="l" defTabSz="1085792" rtl="0" eaLnBrk="1" latinLnBrk="0" hangingPunct="1">
        <a:defRPr sz="2100" kern="1200">
          <a:solidFill>
            <a:schemeClr val="tx1"/>
          </a:solidFill>
          <a:latin typeface="+mn-lt"/>
          <a:ea typeface="+mn-ea"/>
          <a:cs typeface="+mn-cs"/>
        </a:defRPr>
      </a:lvl6pPr>
      <a:lvl7pPr marL="3257345" algn="l" defTabSz="1085792" rtl="0" eaLnBrk="1" latinLnBrk="0" hangingPunct="1">
        <a:defRPr sz="2100" kern="1200">
          <a:solidFill>
            <a:schemeClr val="tx1"/>
          </a:solidFill>
          <a:latin typeface="+mn-lt"/>
          <a:ea typeface="+mn-ea"/>
          <a:cs typeface="+mn-cs"/>
        </a:defRPr>
      </a:lvl7pPr>
      <a:lvl8pPr marL="3800241" algn="l" defTabSz="1085792" rtl="0" eaLnBrk="1" latinLnBrk="0" hangingPunct="1">
        <a:defRPr sz="2100" kern="1200">
          <a:solidFill>
            <a:schemeClr val="tx1"/>
          </a:solidFill>
          <a:latin typeface="+mn-lt"/>
          <a:ea typeface="+mn-ea"/>
          <a:cs typeface="+mn-cs"/>
        </a:defRPr>
      </a:lvl8pPr>
      <a:lvl9pPr marL="4343132" algn="l" defTabSz="1085792"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35364180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7821"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6" y="2783798"/>
            <a:ext cx="5852261" cy="29245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912286"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5"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7"/>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pPr defTabSz="912286" fontAlgn="base">
                <a:spcBef>
                  <a:spcPct val="0"/>
                </a:spcBef>
                <a:spcAft>
                  <a:spcPct val="0"/>
                </a:spcAft>
              </a:pPr>
              <a:r>
                <a:rPr lang="da-DK" sz="1900" b="1" dirty="0" smtClean="0">
                  <a:solidFill>
                    <a:srgbClr val="1E4148"/>
                  </a:solidFill>
                </a:rPr>
                <a:t>Title</a:t>
              </a:r>
            </a:p>
            <a:p>
              <a:pPr defTabSz="912286"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2"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8"/>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Slide Number"/>
          <p:cNvSpPr txBox="1">
            <a:spLocks/>
          </p:cNvSpPr>
          <p:nvPr/>
        </p:nvSpPr>
        <p:spPr bwMode="auto">
          <a:xfrm>
            <a:off x="11599381"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286" fontAlgn="base">
              <a:spcBef>
                <a:spcPct val="0"/>
              </a:spcBef>
              <a:spcAft>
                <a:spcPct val="0"/>
              </a:spcAft>
            </a:pPr>
            <a:fld id="{42C328C1-A84F-4A39-A664-DBA00541A8C6}" type="slidenum">
              <a:rPr lang="da-DK" smtClean="0">
                <a:solidFill>
                  <a:srgbClr val="1E4148"/>
                </a:solidFill>
              </a:rPr>
              <a:pPr algn="ctr" defTabSz="912286"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20025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59434330"/>
              </p:ext>
            </p:extLst>
          </p:nvPr>
        </p:nvGraphicFramePr>
        <p:xfrm>
          <a:off x="1617" y="1617"/>
          <a:ext cx="1587" cy="1587"/>
        </p:xfrm>
        <a:graphic>
          <a:graphicData uri="http://schemas.openxmlformats.org/presentationml/2006/ole">
            <mc:AlternateContent xmlns:mc="http://schemas.openxmlformats.org/markup-compatibility/2006">
              <mc:Choice xmlns:v="urn:schemas-microsoft-com:vml" Requires="v">
                <p:oleObj spid="_x0000_s59077"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17" y="1617"/>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9"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360"/>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360"/>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6"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360"/>
            <a:fld id="{667EC89C-17A0-4E64-A6D2-B825673CEEDF}" type="slidenum">
              <a:rPr lang="da-DK" smtClean="0"/>
              <a:pPr defTabSz="1085360"/>
              <a:t>‹nr.›</a:t>
            </a:fld>
            <a:endParaRPr lang="da-DK" dirty="0"/>
          </a:p>
        </p:txBody>
      </p:sp>
      <p:grpSp>
        <p:nvGrpSpPr>
          <p:cNvPr id="16" name="Gruppe 15"/>
          <p:cNvGrpSpPr>
            <a:grpSpLocks noChangeAspect="1"/>
          </p:cNvGrpSpPr>
          <p:nvPr userDrawn="1"/>
        </p:nvGrpSpPr>
        <p:grpSpPr>
          <a:xfrm>
            <a:off x="774688" y="6213244"/>
            <a:ext cx="450704" cy="480845"/>
            <a:chOff x="8471470" y="3296315"/>
            <a:chExt cx="1253417" cy="1337237"/>
          </a:xfrm>
        </p:grpSpPr>
        <p:pic>
          <p:nvPicPr>
            <p:cNvPr id="8" name="Billed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79452210"/>
      </p:ext>
    </p:extLst>
  </p:cSld>
  <p:clrMap bg1="lt1" tx1="dk1" bg2="lt2" tx2="dk2" accent1="accent1" accent2="accent2" accent3="accent3" accent4="accent4" accent5="accent5" accent6="accent6" hlink="hlink" folHlink="folHlink"/>
  <p:sldLayoutIdLst>
    <p:sldLayoutId id="2147483723" r:id="rId1"/>
    <p:sldLayoutId id="2147483725" r:id="rId2"/>
  </p:sldLayoutIdLst>
  <p:hf hdr="0" ftr="0" dt="0"/>
  <p:txStyles>
    <p:titleStyle>
      <a:lvl1pPr algn="l" defTabSz="1085360" rtl="0" eaLnBrk="1" latinLnBrk="0" hangingPunct="1">
        <a:spcBef>
          <a:spcPct val="0"/>
        </a:spcBef>
        <a:buNone/>
        <a:defRPr sz="3000" b="1" kern="1200">
          <a:solidFill>
            <a:schemeClr val="tx1"/>
          </a:solidFill>
          <a:latin typeface="+mj-lt"/>
          <a:ea typeface="+mj-ea"/>
          <a:cs typeface="+mj-cs"/>
        </a:defRPr>
      </a:lvl1pPr>
    </p:titleStyle>
    <p:bodyStyle>
      <a:lvl1pPr marL="205795" indent="-205795" algn="l" defTabSz="108536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062" indent="-201033" algn="l" defTabSz="108536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181" indent="-197424" algn="l" defTabSz="108536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181" indent="-197424" algn="l" defTabSz="108536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360" rtl="0" eaLnBrk="1" latinLnBrk="0" hangingPunct="1">
        <a:defRPr sz="2100" kern="1200">
          <a:solidFill>
            <a:schemeClr val="tx1"/>
          </a:solidFill>
          <a:latin typeface="+mn-lt"/>
          <a:ea typeface="+mn-ea"/>
          <a:cs typeface="+mn-cs"/>
        </a:defRPr>
      </a:lvl1pPr>
      <a:lvl2pPr marL="542656" algn="l" defTabSz="1085360" rtl="0" eaLnBrk="1" latinLnBrk="0" hangingPunct="1">
        <a:defRPr sz="2100" kern="1200">
          <a:solidFill>
            <a:schemeClr val="tx1"/>
          </a:solidFill>
          <a:latin typeface="+mn-lt"/>
          <a:ea typeface="+mn-ea"/>
          <a:cs typeface="+mn-cs"/>
        </a:defRPr>
      </a:lvl2pPr>
      <a:lvl3pPr marL="1085360" algn="l" defTabSz="1085360" rtl="0" eaLnBrk="1" latinLnBrk="0" hangingPunct="1">
        <a:defRPr sz="2100" kern="1200">
          <a:solidFill>
            <a:schemeClr val="tx1"/>
          </a:solidFill>
          <a:latin typeface="+mn-lt"/>
          <a:ea typeface="+mn-ea"/>
          <a:cs typeface="+mn-cs"/>
        </a:defRPr>
      </a:lvl3pPr>
      <a:lvl4pPr marL="1628024" algn="l" defTabSz="1085360" rtl="0" eaLnBrk="1" latinLnBrk="0" hangingPunct="1">
        <a:defRPr sz="2100" kern="1200">
          <a:solidFill>
            <a:schemeClr val="tx1"/>
          </a:solidFill>
          <a:latin typeface="+mn-lt"/>
          <a:ea typeface="+mn-ea"/>
          <a:cs typeface="+mn-cs"/>
        </a:defRPr>
      </a:lvl4pPr>
      <a:lvl5pPr marL="2170698" algn="l" defTabSz="1085360" rtl="0" eaLnBrk="1" latinLnBrk="0" hangingPunct="1">
        <a:defRPr sz="2100" kern="1200">
          <a:solidFill>
            <a:schemeClr val="tx1"/>
          </a:solidFill>
          <a:latin typeface="+mn-lt"/>
          <a:ea typeface="+mn-ea"/>
          <a:cs typeface="+mn-cs"/>
        </a:defRPr>
      </a:lvl5pPr>
      <a:lvl6pPr marL="2713374" algn="l" defTabSz="1085360" rtl="0" eaLnBrk="1" latinLnBrk="0" hangingPunct="1">
        <a:defRPr sz="2100" kern="1200">
          <a:solidFill>
            <a:schemeClr val="tx1"/>
          </a:solidFill>
          <a:latin typeface="+mn-lt"/>
          <a:ea typeface="+mn-ea"/>
          <a:cs typeface="+mn-cs"/>
        </a:defRPr>
      </a:lvl6pPr>
      <a:lvl7pPr marL="3256045" algn="l" defTabSz="1085360" rtl="0" eaLnBrk="1" latinLnBrk="0" hangingPunct="1">
        <a:defRPr sz="2100" kern="1200">
          <a:solidFill>
            <a:schemeClr val="tx1"/>
          </a:solidFill>
          <a:latin typeface="+mn-lt"/>
          <a:ea typeface="+mn-ea"/>
          <a:cs typeface="+mn-cs"/>
        </a:defRPr>
      </a:lvl7pPr>
      <a:lvl8pPr marL="3798721" algn="l" defTabSz="1085360" rtl="0" eaLnBrk="1" latinLnBrk="0" hangingPunct="1">
        <a:defRPr sz="2100" kern="1200">
          <a:solidFill>
            <a:schemeClr val="tx1"/>
          </a:solidFill>
          <a:latin typeface="+mn-lt"/>
          <a:ea typeface="+mn-ea"/>
          <a:cs typeface="+mn-cs"/>
        </a:defRPr>
      </a:lvl8pPr>
      <a:lvl9pPr marL="4341394" algn="l" defTabSz="108536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977474000"/>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215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829732237"/>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445166691"/>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317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07902318"/>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0.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5.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hyperlink" Target="https://www.google.dk/url?sa=i&amp;rct=j&amp;q=&amp;esrc=s&amp;source=images&amp;cd=&amp;cad=rja&amp;uact=8&amp;ved=0ahUKEwjSiZ3x6rjWAhUSElAKHSAgAHYQjRwIBw&amp;url=https://www.eltronic.dk/news/winning-the-industry-40-race/&amp;psig=AFQjCNFCLWQHz0tYVQ2BiGv5nCGEEda6Ew&amp;ust=1506171137078689" TargetMode="External"/><Relationship Id="rId9" Type="http://schemas.openxmlformats.org/officeDocument/2006/relationships/image" Target="../media/image60.pn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69.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a:xfrm>
            <a:off x="11010820" y="6041481"/>
            <a:ext cx="395389" cy="365210"/>
          </a:xfrm>
        </p:spPr>
        <p:txBody>
          <a:bodyPr/>
          <a:lstStyle/>
          <a:p>
            <a:fld id="{667EC89C-17A0-4E64-A6D2-B825673CEEDF}" type="slidenum">
              <a:rPr lang="en-GB" smtClean="0"/>
              <a:pPr/>
              <a:t>1</a:t>
            </a:fld>
            <a:endParaRPr lang="en-GB" dirty="0"/>
          </a:p>
        </p:txBody>
      </p:sp>
      <p:pic>
        <p:nvPicPr>
          <p:cNvPr id="91138" name="Picture 2" descr="Billedresultat for innobo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288"/>
            <a:ext cx="12034838" cy="72938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4700253"/>
            <a:ext cx="12190413" cy="1792798"/>
          </a:xfrm>
          <a:prstGeom prst="rect">
            <a:avLst/>
          </a:prstGeom>
          <a:solidFill>
            <a:srgbClr val="00A6AA"/>
          </a:solidFill>
          <a:ln>
            <a:solidFill>
              <a:srgbClr val="1E4148"/>
            </a:solidFill>
          </a:ln>
        </p:spPr>
        <p:txBody>
          <a:bodyPr wrap="square" lIns="0" tIns="0" rIns="0" bIns="0" rtlCol="0">
            <a:spAutoFit/>
          </a:bodyPr>
          <a:lstStyle/>
          <a:p>
            <a:r>
              <a:rPr lang="en-US" sz="1200" dirty="0" smtClean="0">
                <a:solidFill>
                  <a:prstClr val="white"/>
                </a:solidFill>
              </a:rPr>
              <a:t>      </a:t>
            </a:r>
          </a:p>
          <a:p>
            <a:pPr lvl="1"/>
            <a:r>
              <a:rPr lang="en-US" sz="1200" b="1" dirty="0">
                <a:solidFill>
                  <a:prstClr val="white"/>
                </a:solidFill>
              </a:rPr>
              <a:t/>
            </a:r>
            <a:br>
              <a:rPr lang="en-US" sz="1200" b="1" dirty="0">
                <a:solidFill>
                  <a:prstClr val="white"/>
                </a:solidFill>
              </a:rPr>
            </a:br>
            <a:r>
              <a:rPr lang="en-US" sz="2800" dirty="0" smtClean="0">
                <a:solidFill>
                  <a:prstClr val="white"/>
                </a:solidFill>
              </a:rPr>
              <a:t>Opportunities </a:t>
            </a:r>
            <a:r>
              <a:rPr lang="en-US" sz="2800" dirty="0">
                <a:solidFill>
                  <a:prstClr val="white"/>
                </a:solidFill>
              </a:rPr>
              <a:t>for your </a:t>
            </a:r>
            <a:endParaRPr lang="en-US" sz="2800" dirty="0" smtClean="0">
              <a:solidFill>
                <a:prstClr val="white"/>
              </a:solidFill>
            </a:endParaRPr>
          </a:p>
          <a:p>
            <a:pPr lvl="1"/>
            <a:r>
              <a:rPr lang="en-US" sz="2800" dirty="0" smtClean="0">
                <a:solidFill>
                  <a:prstClr val="white"/>
                </a:solidFill>
              </a:rPr>
              <a:t>research </a:t>
            </a:r>
            <a:r>
              <a:rPr lang="en-US" sz="2800" dirty="0">
                <a:solidFill>
                  <a:prstClr val="white"/>
                </a:solidFill>
              </a:rPr>
              <a:t>and </a:t>
            </a:r>
            <a:r>
              <a:rPr lang="en-US" sz="2800" dirty="0" smtClean="0">
                <a:solidFill>
                  <a:prstClr val="white"/>
                </a:solidFill>
              </a:rPr>
              <a:t>innovation</a:t>
            </a:r>
          </a:p>
          <a:p>
            <a:pPr lvl="1"/>
            <a:endParaRPr lang="da-DK" sz="1200" b="1" dirty="0" smtClean="0">
              <a:solidFill>
                <a:prstClr val="white"/>
              </a:solidFill>
            </a:endParaRPr>
          </a:p>
          <a:p>
            <a:pPr lvl="1"/>
            <a:r>
              <a:rPr lang="da-DK" sz="1400" b="1" dirty="0" smtClean="0">
                <a:solidFill>
                  <a:prstClr val="white"/>
                </a:solidFill>
              </a:rPr>
              <a:t>EVP </a:t>
            </a:r>
            <a:r>
              <a:rPr lang="da-DK" sz="1400" b="1" dirty="0">
                <a:solidFill>
                  <a:prstClr val="white"/>
                </a:solidFill>
              </a:rPr>
              <a:t>Tore Duvold</a:t>
            </a:r>
            <a:r>
              <a:rPr lang="da-DK" sz="1400" b="1" dirty="0" smtClean="0">
                <a:solidFill>
                  <a:prstClr val="white"/>
                </a:solidFill>
              </a:rPr>
              <a:t>, 30 </a:t>
            </a:r>
            <a:r>
              <a:rPr lang="da-DK" sz="1400" b="1" dirty="0" err="1" smtClean="0">
                <a:solidFill>
                  <a:prstClr val="white"/>
                </a:solidFill>
              </a:rPr>
              <a:t>Nov</a:t>
            </a:r>
            <a:r>
              <a:rPr lang="da-DK" sz="1400" b="1" dirty="0" smtClean="0">
                <a:solidFill>
                  <a:prstClr val="white"/>
                </a:solidFill>
              </a:rPr>
              <a:t>,  </a:t>
            </a:r>
            <a:r>
              <a:rPr lang="da-DK" sz="1400" b="1" dirty="0" smtClean="0">
                <a:solidFill>
                  <a:prstClr val="white"/>
                </a:solidFill>
              </a:rPr>
              <a:t>2018</a:t>
            </a:r>
            <a:endParaRPr lang="da-DK" sz="1400" b="1" dirty="0">
              <a:solidFill>
                <a:prstClr val="white"/>
              </a:solidFill>
            </a:endParaRPr>
          </a:p>
          <a:p>
            <a:endParaRPr lang="da-DK" sz="1050" noProof="0" dirty="0" smtClean="0">
              <a:solidFill>
                <a:schemeClr val="bg1"/>
              </a:solidFill>
            </a:endParaRPr>
          </a:p>
        </p:txBody>
      </p:sp>
      <p:pic>
        <p:nvPicPr>
          <p:cNvPr id="9" name="Picture 4" descr="https://innovationsfonden.dk/sites/default/files/styles/hero_large/public/2018-09/innovationsfondencyan.png?h=bf654dbc&amp;itok=6V9lD81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9169" y="4955941"/>
            <a:ext cx="3473723" cy="1085540"/>
          </a:xfrm>
          <a:prstGeom prst="rect">
            <a:avLst/>
          </a:prstGeom>
          <a:noFill/>
          <a:extLst>
            <a:ext uri="{909E8E84-426E-40dd-AFC4-6F175D3DCCD1}">
              <a14:hiddenFill xmlns:a14="http://schemas.microsoft.com/office/drawing/2010/main" xmlns="">
                <a:solidFill>
                  <a:srgbClr val="FFFFFF"/>
                </a:solidFill>
              </a14:hiddenFill>
            </a:ext>
          </a:extLst>
        </p:spPr>
      </p:pic>
      <p:pic>
        <p:nvPicPr>
          <p:cNvPr id="87046" name="Picture 6" descr="Relateret bille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206" y="4548901"/>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2851" y="2817530"/>
            <a:ext cx="2731135" cy="15977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3" name="Undertitel 2"/>
          <p:cNvSpPr>
            <a:spLocks noGrp="1"/>
          </p:cNvSpPr>
          <p:nvPr>
            <p:ph type="subTitle" idx="13"/>
          </p:nvPr>
        </p:nvSpPr>
        <p:spPr/>
        <p:txBody>
          <a:bodyPr/>
          <a:lstStyle/>
          <a:p>
            <a:r>
              <a:rPr lang="da-DK" dirty="0" err="1" smtClean="0"/>
              <a:t>Typical</a:t>
            </a:r>
            <a:r>
              <a:rPr lang="da-DK" dirty="0" smtClean="0"/>
              <a:t> partners</a:t>
            </a:r>
            <a:endParaRPr lang="da-DK" dirty="0"/>
          </a:p>
        </p:txBody>
      </p:sp>
      <p:sp>
        <p:nvSpPr>
          <p:cNvPr id="4" name="Pladsholder til indhold 3"/>
          <p:cNvSpPr>
            <a:spLocks noGrp="1"/>
          </p:cNvSpPr>
          <p:nvPr>
            <p:ph sz="quarter" idx="14"/>
          </p:nvPr>
        </p:nvSpPr>
        <p:spPr/>
        <p:txBody>
          <a:bodyPr/>
          <a:lstStyle/>
          <a:p>
            <a:r>
              <a:rPr lang="da-DK" dirty="0" err="1" smtClean="0"/>
              <a:t>Universities</a:t>
            </a:r>
            <a:r>
              <a:rPr lang="da-DK" dirty="0" smtClean="0"/>
              <a:t> </a:t>
            </a:r>
            <a:r>
              <a:rPr lang="da-DK" dirty="0" smtClean="0">
                <a:solidFill>
                  <a:srgbClr val="1E4148"/>
                </a:solidFill>
              </a:rPr>
              <a:t>&amp; Hospitals</a:t>
            </a:r>
            <a:endParaRPr lang="da-DK" dirty="0">
              <a:solidFill>
                <a:srgbClr val="1E4148"/>
              </a:solidFill>
            </a:endParaRPr>
          </a:p>
          <a:p>
            <a:pPr lvl="1"/>
            <a:r>
              <a:rPr lang="da-DK" dirty="0" smtClean="0">
                <a:solidFill>
                  <a:srgbClr val="1E4148"/>
                </a:solidFill>
              </a:rPr>
              <a:t>Danish and </a:t>
            </a:r>
            <a:r>
              <a:rPr lang="en-US" b="1" dirty="0" smtClean="0">
                <a:solidFill>
                  <a:srgbClr val="1E4148"/>
                </a:solidFill>
              </a:rPr>
              <a:t>foreign</a:t>
            </a:r>
          </a:p>
          <a:p>
            <a:endParaRPr lang="da-DK" dirty="0">
              <a:solidFill>
                <a:srgbClr val="1E4148"/>
              </a:solidFill>
            </a:endParaRPr>
          </a:p>
          <a:p>
            <a:r>
              <a:rPr lang="da-DK" dirty="0" err="1">
                <a:solidFill>
                  <a:srgbClr val="1E4148"/>
                </a:solidFill>
              </a:rPr>
              <a:t>University</a:t>
            </a:r>
            <a:r>
              <a:rPr lang="da-DK" dirty="0">
                <a:solidFill>
                  <a:srgbClr val="1E4148"/>
                </a:solidFill>
              </a:rPr>
              <a:t> Colleges Denmark</a:t>
            </a:r>
          </a:p>
          <a:p>
            <a:endParaRPr lang="da-DK" dirty="0" smtClean="0">
              <a:solidFill>
                <a:srgbClr val="1E4148"/>
              </a:solidFill>
            </a:endParaRPr>
          </a:p>
          <a:p>
            <a:r>
              <a:rPr lang="da-DK" dirty="0" smtClean="0">
                <a:solidFill>
                  <a:srgbClr val="1E4148"/>
                </a:solidFill>
              </a:rPr>
              <a:t>Companies</a:t>
            </a:r>
          </a:p>
          <a:p>
            <a:pPr lvl="1"/>
            <a:r>
              <a:rPr lang="da-DK" dirty="0" smtClean="0">
                <a:solidFill>
                  <a:srgbClr val="1E4148"/>
                </a:solidFill>
              </a:rPr>
              <a:t>Small and large</a:t>
            </a:r>
          </a:p>
          <a:p>
            <a:pPr lvl="1"/>
            <a:r>
              <a:rPr lang="da-DK" dirty="0" smtClean="0">
                <a:solidFill>
                  <a:srgbClr val="1E4148"/>
                </a:solidFill>
              </a:rPr>
              <a:t>Private and public</a:t>
            </a:r>
          </a:p>
          <a:p>
            <a:pPr lvl="1"/>
            <a:r>
              <a:rPr lang="da-DK" dirty="0" smtClean="0">
                <a:solidFill>
                  <a:srgbClr val="1E4148"/>
                </a:solidFill>
              </a:rPr>
              <a:t>Danish and </a:t>
            </a:r>
            <a:r>
              <a:rPr lang="en-US" b="1" dirty="0" smtClean="0">
                <a:solidFill>
                  <a:srgbClr val="1E4148"/>
                </a:solidFill>
              </a:rPr>
              <a:t>foreign</a:t>
            </a:r>
          </a:p>
          <a:p>
            <a:pPr marL="0" indent="0">
              <a:buNone/>
            </a:pPr>
            <a:endParaRPr lang="da-DK" dirty="0" smtClean="0">
              <a:solidFill>
                <a:srgbClr val="1E4148"/>
              </a:solidFill>
            </a:endParaRPr>
          </a:p>
          <a:p>
            <a:r>
              <a:rPr lang="en-US" dirty="0" smtClean="0">
                <a:solidFill>
                  <a:srgbClr val="1E4148"/>
                </a:solidFill>
              </a:rPr>
              <a:t>RTO´s </a:t>
            </a:r>
            <a:r>
              <a:rPr lang="en-US" dirty="0" smtClean="0"/>
              <a:t>(GTS)</a:t>
            </a:r>
            <a:endParaRPr lang="da-DK" dirty="0" smtClean="0"/>
          </a:p>
          <a:p>
            <a:pPr marL="0" indent="0">
              <a:buNone/>
            </a:pPr>
            <a:endParaRPr lang="da-DK" dirty="0" smtClean="0"/>
          </a:p>
          <a:p>
            <a:r>
              <a:rPr lang="da-DK" dirty="0" err="1" smtClean="0"/>
              <a:t>Authorities</a:t>
            </a:r>
            <a:endParaRPr lang="da-DK" dirty="0" smtClean="0"/>
          </a:p>
          <a:p>
            <a:endParaRPr lang="da-DK" dirty="0"/>
          </a:p>
          <a:p>
            <a:r>
              <a:rPr lang="da-DK" dirty="0" smtClean="0"/>
              <a:t>Regions and </a:t>
            </a:r>
            <a:r>
              <a:rPr lang="da-DK" dirty="0" err="1" smtClean="0"/>
              <a:t>municipalities</a:t>
            </a:r>
            <a:endParaRPr lang="da-DK" dirty="0"/>
          </a:p>
        </p:txBody>
      </p:sp>
      <p:sp>
        <p:nvSpPr>
          <p:cNvPr id="6" name="Pladsholder til dato 5"/>
          <p:cNvSpPr>
            <a:spLocks noGrp="1"/>
          </p:cNvSpPr>
          <p:nvPr>
            <p:ph type="dt" sz="half" idx="10"/>
          </p:nvPr>
        </p:nvSpPr>
        <p:spPr/>
        <p:txBody>
          <a:bodyPr/>
          <a:lstStyle/>
          <a:p>
            <a:fld id="{C2F635FD-9E3B-4317-AABA-8765DCCFCAD8}" type="datetime1">
              <a:rPr lang="en-GB" smtClean="0">
                <a:solidFill>
                  <a:prstClr val="white">
                    <a:lumMod val="75000"/>
                  </a:prstClr>
                </a:solidFill>
              </a:rPr>
              <a:pPr/>
              <a:t>29/11/2018</a:t>
            </a:fld>
            <a:endParaRPr lang="en-GB" dirty="0">
              <a:solidFill>
                <a:prstClr val="white">
                  <a:lumMod val="75000"/>
                </a:prstClr>
              </a:solidFill>
            </a:endParaRPr>
          </a:p>
        </p:txBody>
      </p:sp>
      <p:sp>
        <p:nvSpPr>
          <p:cNvPr id="7" name="Pladsholder til sidefod 6"/>
          <p:cNvSpPr>
            <a:spLocks noGrp="1"/>
          </p:cNvSpPr>
          <p:nvPr>
            <p:ph type="ftr" sz="quarter" idx="11"/>
          </p:nvPr>
        </p:nvSpPr>
        <p:spPr/>
        <p:txBody>
          <a:bodyPr/>
          <a:lstStyle/>
          <a:p>
            <a:endParaRPr lang="en-GB" dirty="0">
              <a:solidFill>
                <a:prstClr val="white">
                  <a:lumMod val="75000"/>
                </a:prstClr>
              </a:solidFill>
            </a:endParaRPr>
          </a:p>
        </p:txBody>
      </p:sp>
      <p:sp>
        <p:nvSpPr>
          <p:cNvPr id="8" name="Pladsholder til diasnummer 7"/>
          <p:cNvSpPr>
            <a:spLocks noGrp="1"/>
          </p:cNvSpPr>
          <p:nvPr>
            <p:ph type="sldNum" sz="quarter" idx="12"/>
          </p:nvPr>
        </p:nvSpPr>
        <p:spPr>
          <a:xfrm>
            <a:off x="11010797" y="6376445"/>
            <a:ext cx="395389" cy="365210"/>
          </a:xfrm>
        </p:spPr>
        <p:txBody>
          <a:bodyPr/>
          <a:lstStyle/>
          <a:p>
            <a:fld id="{667EC89C-17A0-4E64-A6D2-B825673CEEDF}" type="slidenum">
              <a:rPr lang="en-GB" smtClean="0"/>
              <a:pPr/>
              <a:t>10</a:t>
            </a:fld>
            <a:endParaRPr lang="en-GB" dirty="0"/>
          </a:p>
        </p:txBody>
      </p:sp>
      <p:pic>
        <p:nvPicPr>
          <p:cNvPr id="17" name="Picture 3" descr="C:\Users\Rowoldt Maximilian\AppData\Local\Microsoft\Windows\Temporary Internet Files\Content.IE5\G9L7SEEC\00010324.jpg"/>
          <p:cNvPicPr>
            <a:picLocks noChangeAspect="1" noChangeArrowheads="1"/>
          </p:cNvPicPr>
          <p:nvPr/>
        </p:nvPicPr>
        <p:blipFill>
          <a:blip r:embed="rId3" cstate="print">
            <a:grayscl/>
          </a:blip>
          <a:srcRect/>
          <a:stretch>
            <a:fillRect/>
          </a:stretch>
        </p:blipFill>
        <p:spPr bwMode="auto">
          <a:xfrm>
            <a:off x="4599248" y="1344562"/>
            <a:ext cx="2619375" cy="3276704"/>
          </a:xfrm>
          <a:prstGeom prst="rect">
            <a:avLst/>
          </a:prstGeom>
          <a:noFill/>
          <a:ln>
            <a:noFill/>
          </a:ln>
        </p:spPr>
      </p:pic>
      <p:pic>
        <p:nvPicPr>
          <p:cNvPr id="55298" name="Picture 2" descr="Image result for maersk tå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80" y="1234252"/>
            <a:ext cx="4888864" cy="1493087"/>
          </a:xfrm>
          <a:prstGeom prst="rect">
            <a:avLst/>
          </a:prstGeom>
          <a:noFill/>
          <a:extLst>
            <a:ext uri="{909E8E84-426E-40dd-AFC4-6F175D3DCCD1}">
              <a14:hiddenFill xmlns:a14="http://schemas.microsoft.com/office/drawing/2010/main" xmlns="">
                <a:solidFill>
                  <a:srgbClr val="FFFFFF"/>
                </a:solidFill>
              </a14:hiddenFill>
            </a:ext>
          </a:extLst>
        </p:spPr>
      </p:pic>
      <p:pic>
        <p:nvPicPr>
          <p:cNvPr id="553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948" y="4695643"/>
            <a:ext cx="1853702" cy="1390278"/>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Image result for kommu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9309" y="2727339"/>
            <a:ext cx="2328096" cy="1937983"/>
          </a:xfrm>
          <a:prstGeom prst="rect">
            <a:avLst/>
          </a:prstGeom>
          <a:noFill/>
          <a:extLst>
            <a:ext uri="{909E8E84-426E-40dd-AFC4-6F175D3DCCD1}">
              <a14:hiddenFill xmlns:a14="http://schemas.microsoft.com/office/drawing/2010/main" xmlns="">
                <a:solidFill>
                  <a:srgbClr val="FFFFFF"/>
                </a:solidFill>
              </a14:hiddenFill>
            </a:ext>
          </a:extLst>
        </p:spPr>
      </p:pic>
      <p:pic>
        <p:nvPicPr>
          <p:cNvPr id="55306" name="Picture 10" descr="Image result for sundhedsstyrel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628" y="4588518"/>
            <a:ext cx="2642614" cy="148481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AutoShape 2" descr="Image result for company icon"/>
          <p:cNvSpPr>
            <a:spLocks noChangeAspect="1" noChangeArrowheads="1"/>
          </p:cNvSpPr>
          <p:nvPr/>
        </p:nvSpPr>
        <p:spPr bwMode="auto">
          <a:xfrm>
            <a:off x="155575" y="-1165225"/>
            <a:ext cx="2438400" cy="2438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9" name="AutoShape 4" descr="Image result for company icon"/>
          <p:cNvSpPr>
            <a:spLocks noChangeAspect="1" noChangeArrowheads="1"/>
          </p:cNvSpPr>
          <p:nvPr/>
        </p:nvSpPr>
        <p:spPr bwMode="auto">
          <a:xfrm>
            <a:off x="307975" y="-1012825"/>
            <a:ext cx="2438400" cy="2438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8" name="Picture 3" descr="K:\Kommunikation\Materiale for alle medarbejdere\Billeder\Billedarkiv\Projekter\Lastbi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6" t="-21057" r="12241" b="21054"/>
          <a:stretch/>
        </p:blipFill>
        <p:spPr bwMode="auto">
          <a:xfrm flipH="1">
            <a:off x="7215948" y="4032000"/>
            <a:ext cx="1944000" cy="205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72362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latin typeface="+mn-lt"/>
              </a:rPr>
              <a:t>Grand Solutions </a:t>
            </a:r>
            <a:r>
              <a:rPr lang="da-DK" dirty="0" smtClean="0">
                <a:latin typeface="+mn-lt"/>
              </a:rPr>
              <a:t>2019 + DKK </a:t>
            </a:r>
            <a:r>
              <a:rPr lang="da-DK" dirty="0" smtClean="0">
                <a:latin typeface="+mn-lt"/>
              </a:rPr>
              <a:t>700m</a:t>
            </a:r>
            <a:r>
              <a:rPr lang="da-DK" dirty="0" smtClean="0">
                <a:latin typeface="+mn-lt"/>
              </a:rPr>
              <a:t/>
            </a:r>
            <a:br>
              <a:rPr lang="da-DK" dirty="0" smtClean="0">
                <a:latin typeface="+mn-lt"/>
              </a:rPr>
            </a:br>
            <a:r>
              <a:rPr lang="da-DK" sz="1800" i="1" dirty="0" err="1" smtClean="0">
                <a:latin typeface="+mn-lt"/>
              </a:rPr>
              <a:t>Pending</a:t>
            </a:r>
            <a:r>
              <a:rPr lang="da-DK" sz="1800" i="1" dirty="0" smtClean="0">
                <a:latin typeface="+mn-lt"/>
              </a:rPr>
              <a:t> </a:t>
            </a:r>
            <a:r>
              <a:rPr lang="da-DK" sz="1800" i="1" dirty="0" err="1" smtClean="0">
                <a:latin typeface="+mn-lt"/>
              </a:rPr>
              <a:t>fiscal</a:t>
            </a:r>
            <a:r>
              <a:rPr lang="da-DK" sz="1800" i="1" dirty="0" smtClean="0">
                <a:latin typeface="+mn-lt"/>
              </a:rPr>
              <a:t> </a:t>
            </a:r>
            <a:r>
              <a:rPr lang="da-DK" sz="1800" i="1" dirty="0" err="1" smtClean="0">
                <a:latin typeface="+mn-lt"/>
              </a:rPr>
              <a:t>law</a:t>
            </a:r>
            <a:r>
              <a:rPr lang="da-DK" sz="1800" i="1" dirty="0" smtClean="0">
                <a:latin typeface="+mn-lt"/>
              </a:rPr>
              <a:t> </a:t>
            </a:r>
            <a:r>
              <a:rPr lang="da-DK" sz="1800" i="1" dirty="0" err="1" smtClean="0">
                <a:latin typeface="+mn-lt"/>
              </a:rPr>
              <a:t>approval</a:t>
            </a:r>
            <a:endParaRPr lang="da-DK" sz="900" b="0" i="1" dirty="0">
              <a:latin typeface="+mn-lt"/>
            </a:endParaRPr>
          </a:p>
        </p:txBody>
      </p:sp>
      <p:sp>
        <p:nvSpPr>
          <p:cNvPr id="6" name="Pladsholder til diasnummer 5"/>
          <p:cNvSpPr>
            <a:spLocks noGrp="1"/>
          </p:cNvSpPr>
          <p:nvPr>
            <p:ph type="sldNum" sz="quarter" idx="12"/>
          </p:nvPr>
        </p:nvSpPr>
        <p:spPr/>
        <p:txBody>
          <a:bodyPr/>
          <a:lstStyle/>
          <a:p>
            <a:fld id="{667EC89C-17A0-4E64-A6D2-B825673CEEDF}" type="slidenum">
              <a:rPr lang="da-DK" smtClean="0"/>
              <a:pPr/>
              <a:t>11</a:t>
            </a:fld>
            <a:endParaRPr lang="da-DK" dirty="0"/>
          </a:p>
        </p:txBody>
      </p:sp>
      <p:sp>
        <p:nvSpPr>
          <p:cNvPr id="3" name="Rektangel 2"/>
          <p:cNvSpPr/>
          <p:nvPr/>
        </p:nvSpPr>
        <p:spPr>
          <a:xfrm>
            <a:off x="783814" y="3007226"/>
            <a:ext cx="4666890" cy="1361570"/>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t"/>
          <a:lstStyle/>
          <a:p>
            <a:r>
              <a:rPr lang="da-DK" sz="2400" b="1" dirty="0" smtClean="0">
                <a:solidFill>
                  <a:schemeClr val="bg1"/>
                </a:solidFill>
              </a:rPr>
              <a:t>Green Growth</a:t>
            </a:r>
            <a:endParaRPr lang="da-DK" sz="1400" dirty="0" smtClean="0">
              <a:solidFill>
                <a:schemeClr val="bg1"/>
              </a:solidFill>
            </a:endParaRPr>
          </a:p>
          <a:p>
            <a:r>
              <a:rPr lang="da-DK" sz="1400" dirty="0" err="1">
                <a:solidFill>
                  <a:schemeClr val="bg1"/>
                </a:solidFill>
              </a:rPr>
              <a:t>E</a:t>
            </a:r>
            <a:r>
              <a:rPr lang="da-DK" sz="1400" dirty="0" err="1" smtClean="0">
                <a:solidFill>
                  <a:schemeClr val="bg1"/>
                </a:solidFill>
              </a:rPr>
              <a:t>.g</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nergy</a:t>
            </a:r>
            <a:r>
              <a:rPr lang="da-DK" sz="1400" dirty="0">
                <a:solidFill>
                  <a:schemeClr val="bg1"/>
                </a:solidFill>
              </a:rPr>
              <a:t>, </a:t>
            </a:r>
            <a:r>
              <a:rPr lang="da-DK" sz="1400" dirty="0" err="1" smtClean="0">
                <a:solidFill>
                  <a:schemeClr val="bg1"/>
                </a:solidFill>
              </a:rPr>
              <a:t>climate</a:t>
            </a:r>
            <a:r>
              <a:rPr lang="da-DK" sz="1400" dirty="0" smtClean="0">
                <a:solidFill>
                  <a:schemeClr val="bg1"/>
                </a:solidFill>
              </a:rPr>
              <a:t>, </a:t>
            </a:r>
            <a:r>
              <a:rPr lang="da-DK" sz="1400" dirty="0" err="1" smtClean="0">
                <a:solidFill>
                  <a:schemeClr val="bg1"/>
                </a:solidFill>
              </a:rPr>
              <a:t>environment</a:t>
            </a:r>
            <a:r>
              <a:rPr lang="da-DK" sz="1400" dirty="0">
                <a:solidFill>
                  <a:schemeClr val="bg1"/>
                </a:solidFill>
              </a:rPr>
              <a:t>, </a:t>
            </a:r>
            <a:r>
              <a:rPr lang="da-DK" sz="1400" dirty="0" err="1">
                <a:solidFill>
                  <a:schemeClr val="bg1"/>
                </a:solidFill>
              </a:rPr>
              <a:t>agriculture</a:t>
            </a:r>
            <a:r>
              <a:rPr lang="da-DK" sz="1400" dirty="0">
                <a:solidFill>
                  <a:schemeClr val="bg1"/>
                </a:solidFill>
              </a:rPr>
              <a:t> greenhouse gas </a:t>
            </a:r>
            <a:r>
              <a:rPr lang="da-DK" sz="1400" dirty="0" err="1">
                <a:solidFill>
                  <a:schemeClr val="bg1"/>
                </a:solidFill>
              </a:rPr>
              <a:t>reduction</a:t>
            </a:r>
            <a:r>
              <a:rPr lang="da-DK" sz="1400" dirty="0">
                <a:solidFill>
                  <a:schemeClr val="bg1"/>
                </a:solidFill>
              </a:rPr>
              <a:t>, </a:t>
            </a:r>
            <a:r>
              <a:rPr lang="da-DK" sz="1400" dirty="0" smtClean="0">
                <a:solidFill>
                  <a:schemeClr val="bg1"/>
                </a:solidFill>
              </a:rPr>
              <a:t>intelligent </a:t>
            </a:r>
            <a:r>
              <a:rPr lang="da-DK" sz="1400" dirty="0" err="1" smtClean="0">
                <a:solidFill>
                  <a:schemeClr val="bg1"/>
                </a:solidFill>
              </a:rPr>
              <a:t>food</a:t>
            </a:r>
            <a:r>
              <a:rPr lang="da-DK" sz="1400" dirty="0" smtClean="0">
                <a:solidFill>
                  <a:schemeClr val="bg1"/>
                </a:solidFill>
              </a:rPr>
              <a:t> </a:t>
            </a:r>
            <a:r>
              <a:rPr lang="da-DK" sz="1400" dirty="0" err="1" smtClean="0">
                <a:solidFill>
                  <a:schemeClr val="bg1"/>
                </a:solidFill>
              </a:rPr>
              <a:t>production</a:t>
            </a:r>
            <a:r>
              <a:rPr lang="da-DK" sz="1400" dirty="0" smtClean="0">
                <a:solidFill>
                  <a:schemeClr val="bg1"/>
                </a:solidFill>
              </a:rPr>
              <a:t>, </a:t>
            </a:r>
            <a:r>
              <a:rPr lang="da-DK" sz="1400" dirty="0" err="1" smtClean="0">
                <a:solidFill>
                  <a:schemeClr val="bg1"/>
                </a:solidFill>
              </a:rPr>
              <a:t>efficient</a:t>
            </a:r>
            <a:r>
              <a:rPr lang="da-DK" sz="1400" dirty="0" smtClean="0">
                <a:solidFill>
                  <a:schemeClr val="bg1"/>
                </a:solidFill>
              </a:rPr>
              <a:t> transport, </a:t>
            </a:r>
            <a:r>
              <a:rPr lang="da-DK" sz="1400" dirty="0" err="1" smtClean="0">
                <a:solidFill>
                  <a:schemeClr val="bg1"/>
                </a:solidFill>
              </a:rPr>
              <a:t>aquaculture</a:t>
            </a:r>
            <a:r>
              <a:rPr lang="da-DK" sz="1400" dirty="0" smtClean="0">
                <a:solidFill>
                  <a:schemeClr val="bg1"/>
                </a:solidFill>
              </a:rPr>
              <a:t>, </a:t>
            </a:r>
            <a:r>
              <a:rPr lang="da-DK" sz="1400" dirty="0" err="1" smtClean="0">
                <a:solidFill>
                  <a:schemeClr val="bg1"/>
                </a:solidFill>
              </a:rPr>
              <a:t>circular</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conomy</a:t>
            </a:r>
            <a:r>
              <a:rPr lang="da-DK" sz="1400" dirty="0" smtClean="0">
                <a:solidFill>
                  <a:schemeClr val="bg1"/>
                </a:solidFill>
              </a:rPr>
              <a:t>, bio/marine ressources, AMR, </a:t>
            </a:r>
            <a:r>
              <a:rPr lang="da-DK" sz="1400" dirty="0" err="1" smtClean="0">
                <a:solidFill>
                  <a:schemeClr val="bg1"/>
                </a:solidFill>
              </a:rPr>
              <a:t>microplastics</a:t>
            </a:r>
            <a:r>
              <a:rPr lang="da-DK" sz="1400" dirty="0" smtClean="0">
                <a:solidFill>
                  <a:schemeClr val="bg1"/>
                </a:solidFill>
              </a:rPr>
              <a:t> etc.</a:t>
            </a:r>
            <a:endParaRPr lang="da-DK" sz="1400" b="1" dirty="0">
              <a:solidFill>
                <a:schemeClr val="bg1"/>
              </a:solidFill>
            </a:endParaRPr>
          </a:p>
        </p:txBody>
      </p:sp>
      <p:sp>
        <p:nvSpPr>
          <p:cNvPr id="12" name="Rektangel 11"/>
          <p:cNvSpPr/>
          <p:nvPr/>
        </p:nvSpPr>
        <p:spPr>
          <a:xfrm>
            <a:off x="783815" y="4431863"/>
            <a:ext cx="4666890" cy="183936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400" b="1" dirty="0" smtClean="0">
                <a:solidFill>
                  <a:schemeClr val="bg1"/>
                </a:solidFill>
              </a:rPr>
              <a:t>New </a:t>
            </a:r>
            <a:r>
              <a:rPr lang="da-DK" sz="2400" b="1" dirty="0" err="1">
                <a:solidFill>
                  <a:schemeClr val="bg1"/>
                </a:solidFill>
              </a:rPr>
              <a:t>Technological</a:t>
            </a:r>
            <a:r>
              <a:rPr lang="da-DK" sz="2400" b="1" dirty="0">
                <a:solidFill>
                  <a:schemeClr val="bg1"/>
                </a:solidFill>
              </a:rPr>
              <a:t> </a:t>
            </a:r>
            <a:r>
              <a:rPr lang="da-DK" sz="2400" b="1" dirty="0" err="1" smtClean="0">
                <a:solidFill>
                  <a:schemeClr val="bg1"/>
                </a:solidFill>
              </a:rPr>
              <a:t>Opportunities</a:t>
            </a:r>
            <a:endParaRPr lang="da-DK" sz="1400" dirty="0" smtClean="0">
              <a:solidFill>
                <a:schemeClr val="bg1"/>
              </a:solidFill>
            </a:endParaRPr>
          </a:p>
          <a:p>
            <a:r>
              <a:rPr lang="da-DK" sz="1400" dirty="0" err="1" smtClean="0">
                <a:solidFill>
                  <a:schemeClr val="bg1"/>
                </a:solidFill>
              </a:rPr>
              <a:t>Also</a:t>
            </a:r>
            <a:r>
              <a:rPr lang="da-DK" sz="1400" dirty="0" smtClean="0">
                <a:solidFill>
                  <a:schemeClr val="bg1"/>
                </a:solidFill>
              </a:rPr>
              <a:t> </a:t>
            </a:r>
            <a:r>
              <a:rPr lang="da-DK" sz="1400" dirty="0" err="1" smtClean="0">
                <a:solidFill>
                  <a:schemeClr val="bg1"/>
                </a:solidFill>
              </a:rPr>
              <a:t>e.g</a:t>
            </a:r>
            <a:r>
              <a:rPr lang="da-DK" sz="1400" dirty="0" smtClean="0">
                <a:solidFill>
                  <a:schemeClr val="bg1"/>
                </a:solidFill>
              </a:rPr>
              <a:t>. </a:t>
            </a:r>
            <a:r>
              <a:rPr lang="da-DK" sz="1400" dirty="0" err="1" smtClean="0">
                <a:solidFill>
                  <a:schemeClr val="bg1"/>
                </a:solidFill>
              </a:rPr>
              <a:t>cyber</a:t>
            </a:r>
            <a:r>
              <a:rPr lang="da-DK" sz="1400" dirty="0" smtClean="0">
                <a:solidFill>
                  <a:schemeClr val="bg1"/>
                </a:solidFill>
              </a:rPr>
              <a:t> </a:t>
            </a:r>
            <a:r>
              <a:rPr lang="da-DK" sz="1400" dirty="0" err="1" smtClean="0">
                <a:solidFill>
                  <a:schemeClr val="bg1"/>
                </a:solidFill>
              </a:rPr>
              <a:t>security</a:t>
            </a:r>
            <a:r>
              <a:rPr lang="da-DK" sz="1400" dirty="0" smtClean="0">
                <a:solidFill>
                  <a:schemeClr val="bg1"/>
                </a:solidFill>
              </a:rPr>
              <a:t>, </a:t>
            </a:r>
            <a:r>
              <a:rPr lang="da-DK" sz="1400" dirty="0" err="1" smtClean="0">
                <a:solidFill>
                  <a:schemeClr val="bg1"/>
                </a:solidFill>
              </a:rPr>
              <a:t>fintech</a:t>
            </a:r>
            <a:r>
              <a:rPr lang="da-DK" sz="1400" dirty="0" smtClean="0">
                <a:solidFill>
                  <a:schemeClr val="bg1"/>
                </a:solidFill>
              </a:rPr>
              <a:t>, </a:t>
            </a:r>
            <a:r>
              <a:rPr lang="da-DK" sz="1400" dirty="0" err="1" smtClean="0">
                <a:solidFill>
                  <a:schemeClr val="bg1"/>
                </a:solidFill>
              </a:rPr>
              <a:t>energy</a:t>
            </a:r>
            <a:r>
              <a:rPr lang="da-DK" sz="1400" dirty="0" smtClean="0">
                <a:solidFill>
                  <a:schemeClr val="bg1"/>
                </a:solidFill>
              </a:rPr>
              <a:t> </a:t>
            </a:r>
            <a:r>
              <a:rPr lang="da-DK" sz="1400" dirty="0" err="1" smtClean="0">
                <a:solidFill>
                  <a:schemeClr val="bg1"/>
                </a:solidFill>
              </a:rPr>
              <a:t>technology</a:t>
            </a:r>
            <a:r>
              <a:rPr lang="da-DK" sz="1400" dirty="0" smtClean="0">
                <a:solidFill>
                  <a:schemeClr val="bg1"/>
                </a:solidFill>
              </a:rPr>
              <a:t>, </a:t>
            </a:r>
            <a:r>
              <a:rPr lang="da-DK" sz="1400" dirty="0" err="1" smtClean="0">
                <a:solidFill>
                  <a:schemeClr val="bg1"/>
                </a:solidFill>
              </a:rPr>
              <a:t>digitalization</a:t>
            </a:r>
            <a:r>
              <a:rPr lang="da-DK" sz="1400" dirty="0" smtClean="0">
                <a:solidFill>
                  <a:schemeClr val="bg1"/>
                </a:solidFill>
              </a:rPr>
              <a:t>, </a:t>
            </a:r>
            <a:r>
              <a:rPr lang="da-DK" sz="1400" dirty="0" err="1" smtClean="0">
                <a:solidFill>
                  <a:schemeClr val="bg1"/>
                </a:solidFill>
              </a:rPr>
              <a:t>IoT</a:t>
            </a:r>
            <a:r>
              <a:rPr lang="da-DK" sz="1400" dirty="0" smtClean="0">
                <a:solidFill>
                  <a:schemeClr val="bg1"/>
                </a:solidFill>
              </a:rPr>
              <a:t>, AI, </a:t>
            </a:r>
            <a:r>
              <a:rPr lang="da-DK" sz="1400" dirty="0" err="1" smtClean="0">
                <a:solidFill>
                  <a:schemeClr val="bg1"/>
                </a:solidFill>
              </a:rPr>
              <a:t>BlockChain</a:t>
            </a:r>
            <a:r>
              <a:rPr lang="da-DK" sz="1400" dirty="0" smtClean="0">
                <a:solidFill>
                  <a:schemeClr val="bg1"/>
                </a:solidFill>
              </a:rPr>
              <a:t>, Big Data, Quantum </a:t>
            </a:r>
            <a:r>
              <a:rPr lang="da-DK" sz="1400" dirty="0" err="1" smtClean="0">
                <a:solidFill>
                  <a:schemeClr val="bg1"/>
                </a:solidFill>
              </a:rPr>
              <a:t>technologies</a:t>
            </a:r>
            <a:r>
              <a:rPr lang="da-DK" sz="1400" dirty="0" smtClean="0">
                <a:solidFill>
                  <a:schemeClr val="bg1"/>
                </a:solidFill>
              </a:rPr>
              <a:t>, Industri 4.0, drones/</a:t>
            </a:r>
            <a:r>
              <a:rPr lang="da-DK" sz="1400" dirty="0" err="1" smtClean="0">
                <a:solidFill>
                  <a:schemeClr val="bg1"/>
                </a:solidFill>
              </a:rPr>
              <a:t>space</a:t>
            </a:r>
            <a:r>
              <a:rPr lang="da-DK" sz="1400" dirty="0" smtClean="0">
                <a:solidFill>
                  <a:schemeClr val="bg1"/>
                </a:solidFill>
              </a:rPr>
              <a:t>, </a:t>
            </a:r>
            <a:r>
              <a:rPr lang="da-DK" sz="1400" dirty="0" err="1" smtClean="0">
                <a:solidFill>
                  <a:schemeClr val="bg1"/>
                </a:solidFill>
              </a:rPr>
              <a:t>soft</a:t>
            </a:r>
            <a:r>
              <a:rPr lang="da-DK" sz="1400" dirty="0" smtClean="0">
                <a:solidFill>
                  <a:schemeClr val="bg1"/>
                </a:solidFill>
              </a:rPr>
              <a:t> and </a:t>
            </a:r>
            <a:r>
              <a:rPr lang="da-DK" sz="1400" dirty="0" err="1" smtClean="0">
                <a:solidFill>
                  <a:schemeClr val="bg1"/>
                </a:solidFill>
              </a:rPr>
              <a:t>hard</a:t>
            </a:r>
            <a:r>
              <a:rPr lang="da-DK" sz="1400" dirty="0" smtClean="0">
                <a:solidFill>
                  <a:schemeClr val="bg1"/>
                </a:solidFill>
              </a:rPr>
              <a:t> </a:t>
            </a:r>
            <a:r>
              <a:rPr lang="da-DK" sz="1400" dirty="0" err="1" smtClean="0">
                <a:solidFill>
                  <a:schemeClr val="bg1"/>
                </a:solidFill>
              </a:rPr>
              <a:t>materials</a:t>
            </a:r>
            <a:r>
              <a:rPr lang="da-DK" sz="1400" dirty="0" smtClean="0">
                <a:solidFill>
                  <a:schemeClr val="bg1"/>
                </a:solidFill>
              </a:rPr>
              <a:t>, bio and </a:t>
            </a:r>
            <a:r>
              <a:rPr lang="da-DK" sz="1400" dirty="0" err="1" smtClean="0">
                <a:solidFill>
                  <a:schemeClr val="bg1"/>
                </a:solidFill>
              </a:rPr>
              <a:t>life</a:t>
            </a:r>
            <a:r>
              <a:rPr lang="da-DK" sz="1400" dirty="0" smtClean="0">
                <a:solidFill>
                  <a:schemeClr val="bg1"/>
                </a:solidFill>
              </a:rPr>
              <a:t> science, </a:t>
            </a:r>
            <a:r>
              <a:rPr lang="da-DK" sz="1400" dirty="0" err="1" smtClean="0">
                <a:solidFill>
                  <a:schemeClr val="bg1"/>
                </a:solidFill>
              </a:rPr>
              <a:t>industrial</a:t>
            </a:r>
            <a:r>
              <a:rPr lang="da-DK" sz="1400" dirty="0" smtClean="0">
                <a:solidFill>
                  <a:schemeClr val="bg1"/>
                </a:solidFill>
              </a:rPr>
              <a:t> </a:t>
            </a:r>
            <a:r>
              <a:rPr lang="da-DK" sz="1400" dirty="0" err="1" smtClean="0">
                <a:solidFill>
                  <a:schemeClr val="bg1"/>
                </a:solidFill>
              </a:rPr>
              <a:t>growth</a:t>
            </a:r>
            <a:r>
              <a:rPr lang="da-DK" sz="1400" dirty="0" smtClean="0">
                <a:solidFill>
                  <a:schemeClr val="bg1"/>
                </a:solidFill>
              </a:rPr>
              <a:t> </a:t>
            </a:r>
            <a:r>
              <a:rPr lang="da-DK" sz="1400" dirty="0" err="1" smtClean="0">
                <a:solidFill>
                  <a:schemeClr val="bg1"/>
                </a:solidFill>
              </a:rPr>
              <a:t>technologies</a:t>
            </a:r>
            <a:r>
              <a:rPr lang="da-DK" sz="1400" dirty="0">
                <a:solidFill>
                  <a:schemeClr val="bg1"/>
                </a:solidFill>
              </a:rPr>
              <a:t>, </a:t>
            </a:r>
            <a:r>
              <a:rPr lang="da-DK" sz="1400" dirty="0" err="1">
                <a:solidFill>
                  <a:schemeClr val="bg1"/>
                </a:solidFill>
              </a:rPr>
              <a:t>reduced</a:t>
            </a:r>
            <a:r>
              <a:rPr lang="da-DK" sz="1400" dirty="0">
                <a:solidFill>
                  <a:schemeClr val="bg1"/>
                </a:solidFill>
              </a:rPr>
              <a:t> </a:t>
            </a:r>
            <a:r>
              <a:rPr lang="da-DK" sz="1400" dirty="0" err="1">
                <a:solidFill>
                  <a:schemeClr val="bg1"/>
                </a:solidFill>
              </a:rPr>
              <a:t>physical</a:t>
            </a:r>
            <a:r>
              <a:rPr lang="da-DK" sz="1400" dirty="0">
                <a:solidFill>
                  <a:schemeClr val="bg1"/>
                </a:solidFill>
              </a:rPr>
              <a:t> </a:t>
            </a:r>
            <a:r>
              <a:rPr lang="da-DK" sz="1400" dirty="0" err="1">
                <a:solidFill>
                  <a:schemeClr val="bg1"/>
                </a:solidFill>
              </a:rPr>
              <a:t>work</a:t>
            </a:r>
            <a:r>
              <a:rPr lang="da-DK" sz="1400" dirty="0">
                <a:solidFill>
                  <a:schemeClr val="bg1"/>
                </a:solidFill>
              </a:rPr>
              <a:t> </a:t>
            </a:r>
            <a:r>
              <a:rPr lang="da-DK" sz="1400" dirty="0" smtClean="0">
                <a:solidFill>
                  <a:schemeClr val="bg1"/>
                </a:solidFill>
              </a:rPr>
              <a:t>load, etc.</a:t>
            </a:r>
            <a:endParaRPr lang="da-DK" sz="2000" dirty="0">
              <a:solidFill>
                <a:schemeClr val="bg1"/>
              </a:solidFill>
            </a:endParaRPr>
          </a:p>
        </p:txBody>
      </p:sp>
      <p:sp>
        <p:nvSpPr>
          <p:cNvPr id="13" name="Rektangel 12"/>
          <p:cNvSpPr/>
          <p:nvPr/>
        </p:nvSpPr>
        <p:spPr>
          <a:xfrm>
            <a:off x="783814" y="1365952"/>
            <a:ext cx="4666890" cy="1591733"/>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Better Health</a:t>
            </a:r>
            <a:endParaRPr lang="en-US" sz="1600" dirty="0" smtClean="0">
              <a:solidFill>
                <a:schemeClr val="bg1"/>
              </a:solidFill>
            </a:endParaRPr>
          </a:p>
          <a:p>
            <a:r>
              <a:rPr lang="en-US" sz="1400" dirty="0">
                <a:solidFill>
                  <a:schemeClr val="bg1"/>
                </a:solidFill>
              </a:rPr>
              <a:t>E</a:t>
            </a:r>
            <a:r>
              <a:rPr lang="en-US" sz="1400" dirty="0" smtClean="0">
                <a:solidFill>
                  <a:schemeClr val="bg1"/>
                </a:solidFill>
              </a:rPr>
              <a:t>.g. psychiatry, antimicrobial resistance, diagnostics, </a:t>
            </a:r>
            <a:r>
              <a:rPr lang="en-US" sz="1400" dirty="0" err="1" smtClean="0">
                <a:solidFill>
                  <a:schemeClr val="bg1"/>
                </a:solidFill>
              </a:rPr>
              <a:t>PerMed</a:t>
            </a:r>
            <a:r>
              <a:rPr lang="en-US" sz="1400" dirty="0" smtClean="0">
                <a:solidFill>
                  <a:schemeClr val="bg1"/>
                </a:solidFill>
              </a:rPr>
              <a:t>, prevention, vaccines, microbiome, medico technologies, </a:t>
            </a:r>
            <a:r>
              <a:rPr lang="en-US" sz="1400" dirty="0" err="1" smtClean="0">
                <a:solidFill>
                  <a:schemeClr val="bg1"/>
                </a:solidFill>
              </a:rPr>
              <a:t>etc</a:t>
            </a:r>
            <a:endParaRPr lang="en-US" sz="1400" dirty="0" smtClean="0">
              <a:solidFill>
                <a:schemeClr val="bg1"/>
              </a:solidFill>
            </a:endParaRPr>
          </a:p>
          <a:p>
            <a:r>
              <a:rPr lang="en-US" sz="1400" dirty="0">
                <a:solidFill>
                  <a:schemeClr val="bg1"/>
                </a:solidFill>
              </a:rPr>
              <a:t>Including a citizen-based and technology-supported health </a:t>
            </a:r>
            <a:r>
              <a:rPr lang="en-US" sz="1400" dirty="0" smtClean="0">
                <a:solidFill>
                  <a:schemeClr val="bg1"/>
                </a:solidFill>
              </a:rPr>
              <a:t>care system</a:t>
            </a:r>
            <a:r>
              <a:rPr lang="en-US" sz="1400" dirty="0">
                <a:solidFill>
                  <a:schemeClr val="bg1"/>
                </a:solidFill>
              </a:rPr>
              <a:t>. </a:t>
            </a:r>
            <a:endParaRPr lang="en-US" sz="3200" b="1" dirty="0">
              <a:solidFill>
                <a:schemeClr val="bg1"/>
              </a:solidFill>
            </a:endParaRPr>
          </a:p>
        </p:txBody>
      </p:sp>
      <p:sp>
        <p:nvSpPr>
          <p:cNvPr id="14" name="Rektangel 13"/>
          <p:cNvSpPr/>
          <p:nvPr/>
        </p:nvSpPr>
        <p:spPr>
          <a:xfrm>
            <a:off x="5532355" y="1381626"/>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smtClean="0">
                <a:solidFill>
                  <a:schemeClr val="bg1"/>
                </a:solidFill>
              </a:rPr>
              <a:t>A national </a:t>
            </a:r>
            <a:r>
              <a:rPr lang="da-DK" sz="2400" b="1" dirty="0" err="1">
                <a:solidFill>
                  <a:schemeClr val="bg1"/>
                </a:solidFill>
              </a:rPr>
              <a:t>digitalization</a:t>
            </a:r>
            <a:r>
              <a:rPr lang="da-DK" sz="2400" b="1" dirty="0">
                <a:solidFill>
                  <a:schemeClr val="bg1"/>
                </a:solidFill>
              </a:rPr>
              <a:t> research center </a:t>
            </a:r>
            <a:r>
              <a:rPr lang="da-DK" sz="1600" dirty="0" smtClean="0">
                <a:solidFill>
                  <a:schemeClr val="bg1"/>
                </a:solidFill>
              </a:rPr>
              <a:t>(100 </a:t>
            </a:r>
            <a:r>
              <a:rPr lang="da-DK" sz="1600" dirty="0">
                <a:solidFill>
                  <a:schemeClr val="bg1"/>
                </a:solidFill>
              </a:rPr>
              <a:t>mio. DKK) </a:t>
            </a: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
        <p:nvSpPr>
          <p:cNvPr id="15" name="Rektangel 14"/>
          <p:cNvSpPr/>
          <p:nvPr/>
        </p:nvSpPr>
        <p:spPr>
          <a:xfrm>
            <a:off x="5532355" y="5254324"/>
            <a:ext cx="4986067" cy="1017083"/>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da-DK" sz="2400" b="1" dirty="0" smtClean="0">
                <a:solidFill>
                  <a:schemeClr val="bg1"/>
                </a:solidFill>
              </a:rPr>
              <a:t>Open </a:t>
            </a:r>
            <a:r>
              <a:rPr lang="da-DK" sz="2400" b="1" dirty="0" err="1">
                <a:solidFill>
                  <a:schemeClr val="bg1"/>
                </a:solidFill>
              </a:rPr>
              <a:t>call</a:t>
            </a:r>
            <a:r>
              <a:rPr lang="da-DK" sz="2400" b="1" dirty="0">
                <a:solidFill>
                  <a:schemeClr val="bg1"/>
                </a:solidFill>
              </a:rPr>
              <a:t> </a:t>
            </a:r>
          </a:p>
        </p:txBody>
      </p:sp>
      <p:sp>
        <p:nvSpPr>
          <p:cNvPr id="9" name="Rektangel 8"/>
          <p:cNvSpPr/>
          <p:nvPr/>
        </p:nvSpPr>
        <p:spPr>
          <a:xfrm>
            <a:off x="5532354" y="2661932"/>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smtClean="0">
                <a:solidFill>
                  <a:schemeClr val="bg1"/>
                </a:solidFill>
              </a:rPr>
              <a:t>New </a:t>
            </a:r>
            <a:r>
              <a:rPr lang="da-DK" sz="2400" b="1" dirty="0" err="1" smtClean="0">
                <a:solidFill>
                  <a:schemeClr val="bg1"/>
                </a:solidFill>
              </a:rPr>
              <a:t>technologies</a:t>
            </a:r>
            <a:r>
              <a:rPr lang="da-DK" sz="2400" b="1" dirty="0" smtClean="0">
                <a:solidFill>
                  <a:schemeClr val="bg1"/>
                </a:solidFill>
              </a:rPr>
              <a:t> for future </a:t>
            </a:r>
            <a:r>
              <a:rPr lang="da-DK" sz="2400" b="1" dirty="0" err="1" smtClean="0">
                <a:solidFill>
                  <a:schemeClr val="bg1"/>
                </a:solidFill>
              </a:rPr>
              <a:t>education</a:t>
            </a:r>
            <a:endParaRPr lang="da-DK" sz="1600" dirty="0">
              <a:solidFill>
                <a:schemeClr val="bg1"/>
              </a:solidFill>
            </a:endParaRP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
        <p:nvSpPr>
          <p:cNvPr id="10" name="Rektangel 9"/>
          <p:cNvSpPr/>
          <p:nvPr/>
        </p:nvSpPr>
        <p:spPr>
          <a:xfrm>
            <a:off x="5532355" y="3953527"/>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err="1" smtClean="0">
                <a:solidFill>
                  <a:schemeClr val="bg1"/>
                </a:solidFill>
              </a:rPr>
              <a:t>Circular</a:t>
            </a:r>
            <a:r>
              <a:rPr lang="da-DK" sz="2400" b="1" dirty="0" smtClean="0">
                <a:solidFill>
                  <a:schemeClr val="bg1"/>
                </a:solidFill>
              </a:rPr>
              <a:t> </a:t>
            </a:r>
            <a:r>
              <a:rPr lang="da-DK" sz="2400" b="1" dirty="0" err="1" smtClean="0">
                <a:solidFill>
                  <a:schemeClr val="bg1"/>
                </a:solidFill>
              </a:rPr>
              <a:t>economy</a:t>
            </a:r>
            <a:r>
              <a:rPr lang="da-DK" sz="2400" b="1" dirty="0" smtClean="0">
                <a:solidFill>
                  <a:schemeClr val="bg1"/>
                </a:solidFill>
              </a:rPr>
              <a:t> and plastic solutions</a:t>
            </a:r>
            <a:endParaRPr lang="da-DK" sz="1600" dirty="0">
              <a:solidFill>
                <a:schemeClr val="bg1"/>
              </a:solidFill>
            </a:endParaRP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Tree>
    <p:extLst>
      <p:ext uri="{BB962C8B-B14F-4D97-AF65-F5344CB8AC3E}">
        <p14:creationId xmlns:p14="http://schemas.microsoft.com/office/powerpoint/2010/main" val="4204399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p:cNvSpPr/>
          <p:nvPr/>
        </p:nvSpPr>
        <p:spPr>
          <a:xfrm>
            <a:off x="249653" y="4004637"/>
            <a:ext cx="1799344" cy="198473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smtClean="0">
              <a:solidFill>
                <a:schemeClr val="bg1"/>
              </a:solidFill>
            </a:endParaRPr>
          </a:p>
          <a:p>
            <a:endParaRPr lang="da-DK" sz="1600" dirty="0" smtClean="0">
              <a:solidFill>
                <a:schemeClr val="bg1"/>
              </a:solidFill>
            </a:endParaRPr>
          </a:p>
        </p:txBody>
      </p:sp>
      <p:sp>
        <p:nvSpPr>
          <p:cNvPr id="2" name="Titel 1"/>
          <p:cNvSpPr>
            <a:spLocks noGrp="1"/>
          </p:cNvSpPr>
          <p:nvPr>
            <p:ph type="title"/>
          </p:nvPr>
        </p:nvSpPr>
        <p:spPr/>
        <p:txBody>
          <a:bodyPr/>
          <a:lstStyle/>
          <a:p>
            <a:r>
              <a:rPr lang="da-DK" dirty="0" smtClean="0"/>
              <a:t>The Grand Solutions plan </a:t>
            </a:r>
            <a:r>
              <a:rPr lang="da-DK" dirty="0" smtClean="0">
                <a:solidFill>
                  <a:srgbClr val="000000"/>
                </a:solidFill>
              </a:rPr>
              <a:t>- 2019 </a:t>
            </a:r>
            <a:endParaRPr lang="da-DK" dirty="0">
              <a:solidFill>
                <a:srgbClr val="000000"/>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z="1400" smtClean="0"/>
              <a:pPr/>
              <a:t>12</a:t>
            </a:fld>
            <a:endParaRPr lang="da-DK" sz="1800" dirty="0"/>
          </a:p>
        </p:txBody>
      </p:sp>
      <p:cxnSp>
        <p:nvCxnSpPr>
          <p:cNvPr id="7" name="Lige forbindelse 6"/>
          <p:cNvCxnSpPr/>
          <p:nvPr/>
        </p:nvCxnSpPr>
        <p:spPr>
          <a:xfrm flipV="1">
            <a:off x="2254761" y="2391397"/>
            <a:ext cx="9392008" cy="10390"/>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301375" y="2003180"/>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2" name="Ellipse 11"/>
          <p:cNvSpPr/>
          <p:nvPr/>
        </p:nvSpPr>
        <p:spPr>
          <a:xfrm>
            <a:off x="8797000"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6" name="Rektangel 15"/>
          <p:cNvSpPr/>
          <p:nvPr/>
        </p:nvSpPr>
        <p:spPr>
          <a:xfrm>
            <a:off x="2464602" y="2578226"/>
            <a:ext cx="2007766" cy="646331"/>
          </a:xfrm>
          <a:prstGeom prst="rect">
            <a:avLst/>
          </a:prstGeom>
          <a:solidFill>
            <a:schemeClr val="bg1"/>
          </a:solidFill>
        </p:spPr>
        <p:txBody>
          <a:bodyPr wrap="square">
            <a:spAutoFit/>
          </a:bodyPr>
          <a:lstStyle/>
          <a:p>
            <a:pPr lvl="0" algn="ctr"/>
            <a:r>
              <a:rPr lang="en-US" sz="1800" dirty="0" smtClean="0"/>
              <a:t>Thematic</a:t>
            </a:r>
          </a:p>
          <a:p>
            <a:pPr lvl="0" algn="ctr"/>
            <a:r>
              <a:rPr lang="en-US" sz="1800" dirty="0" smtClean="0"/>
              <a:t>Calls </a:t>
            </a:r>
            <a:endParaRPr lang="en-US" sz="1800" dirty="0"/>
          </a:p>
        </p:txBody>
      </p:sp>
      <p:sp>
        <p:nvSpPr>
          <p:cNvPr id="17" name="Rektangel 16"/>
          <p:cNvSpPr/>
          <p:nvPr/>
        </p:nvSpPr>
        <p:spPr>
          <a:xfrm>
            <a:off x="2908193" y="1238394"/>
            <a:ext cx="1249060" cy="646331"/>
          </a:xfrm>
          <a:prstGeom prst="rect">
            <a:avLst/>
          </a:prstGeom>
        </p:spPr>
        <p:txBody>
          <a:bodyPr wrap="none">
            <a:spAutoFit/>
          </a:bodyPr>
          <a:lstStyle/>
          <a:p>
            <a:pPr algn="ctr"/>
            <a:r>
              <a:rPr lang="en-US" sz="1800" dirty="0"/>
              <a:t>E</a:t>
            </a:r>
            <a:r>
              <a:rPr lang="en-US" sz="1800" dirty="0" smtClean="0"/>
              <a:t>arly  </a:t>
            </a:r>
          </a:p>
          <a:p>
            <a:pPr algn="ctr"/>
            <a:r>
              <a:rPr lang="en-US" sz="1800" dirty="0" smtClean="0"/>
              <a:t>December</a:t>
            </a:r>
            <a:endParaRPr lang="da-DK" sz="1800" dirty="0"/>
          </a:p>
        </p:txBody>
      </p:sp>
      <p:sp>
        <p:nvSpPr>
          <p:cNvPr id="18" name="Rektangel 17"/>
          <p:cNvSpPr/>
          <p:nvPr/>
        </p:nvSpPr>
        <p:spPr>
          <a:xfrm>
            <a:off x="4494058" y="1484289"/>
            <a:ext cx="3046412" cy="369332"/>
          </a:xfrm>
          <a:prstGeom prst="rect">
            <a:avLst/>
          </a:prstGeom>
        </p:spPr>
        <p:txBody>
          <a:bodyPr>
            <a:spAutoFit/>
          </a:bodyPr>
          <a:lstStyle/>
          <a:p>
            <a:r>
              <a:rPr lang="en-US" sz="1800" dirty="0">
                <a:solidFill>
                  <a:srgbClr val="1E4148"/>
                </a:solidFill>
              </a:rPr>
              <a:t>February 19th </a:t>
            </a:r>
            <a:endParaRPr lang="da-DK" sz="1800" dirty="0">
              <a:solidFill>
                <a:srgbClr val="1E4148"/>
              </a:solidFill>
            </a:endParaRPr>
          </a:p>
        </p:txBody>
      </p:sp>
      <p:sp>
        <p:nvSpPr>
          <p:cNvPr id="19" name="Rektangel 18"/>
          <p:cNvSpPr/>
          <p:nvPr/>
        </p:nvSpPr>
        <p:spPr>
          <a:xfrm>
            <a:off x="4764473" y="2537561"/>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20" name="Rektangel 19"/>
          <p:cNvSpPr/>
          <p:nvPr/>
        </p:nvSpPr>
        <p:spPr>
          <a:xfrm>
            <a:off x="8406794" y="1248510"/>
            <a:ext cx="1159356" cy="646331"/>
          </a:xfrm>
          <a:prstGeom prst="rect">
            <a:avLst/>
          </a:prstGeom>
        </p:spPr>
        <p:txBody>
          <a:bodyPr wrap="none">
            <a:spAutoFit/>
          </a:bodyPr>
          <a:lstStyle/>
          <a:p>
            <a:r>
              <a:rPr lang="en-US" sz="1800" dirty="0" smtClean="0"/>
              <a:t>29. April -</a:t>
            </a:r>
          </a:p>
          <a:p>
            <a:r>
              <a:rPr lang="en-US" sz="1800" dirty="0" smtClean="0"/>
              <a:t>16. may </a:t>
            </a:r>
            <a:endParaRPr lang="da-DK" sz="1800" dirty="0"/>
          </a:p>
        </p:txBody>
      </p:sp>
      <p:sp>
        <p:nvSpPr>
          <p:cNvPr id="21" name="Rektangel 20"/>
          <p:cNvSpPr/>
          <p:nvPr/>
        </p:nvSpPr>
        <p:spPr>
          <a:xfrm>
            <a:off x="8458154" y="2519605"/>
            <a:ext cx="1107996" cy="369332"/>
          </a:xfrm>
          <a:prstGeom prst="rect">
            <a:avLst/>
          </a:prstGeom>
        </p:spPr>
        <p:txBody>
          <a:bodyPr wrap="none">
            <a:spAutoFit/>
          </a:bodyPr>
          <a:lstStyle/>
          <a:p>
            <a:r>
              <a:rPr lang="en-US" sz="1800" dirty="0" smtClean="0"/>
              <a:t>Interview</a:t>
            </a:r>
            <a:endParaRPr lang="da-DK" sz="1800" dirty="0"/>
          </a:p>
        </p:txBody>
      </p:sp>
      <p:sp>
        <p:nvSpPr>
          <p:cNvPr id="22" name="Rektangel 21"/>
          <p:cNvSpPr/>
          <p:nvPr/>
        </p:nvSpPr>
        <p:spPr>
          <a:xfrm>
            <a:off x="10447068" y="1304694"/>
            <a:ext cx="877163" cy="646331"/>
          </a:xfrm>
          <a:prstGeom prst="rect">
            <a:avLst/>
          </a:prstGeom>
        </p:spPr>
        <p:txBody>
          <a:bodyPr wrap="none">
            <a:spAutoFit/>
          </a:bodyPr>
          <a:lstStyle/>
          <a:p>
            <a:pPr algn="ctr"/>
            <a:r>
              <a:rPr lang="en-US" sz="1800" dirty="0" smtClean="0"/>
              <a:t>Medio </a:t>
            </a:r>
          </a:p>
          <a:p>
            <a:pPr algn="ctr"/>
            <a:r>
              <a:rPr lang="en-US" sz="1800" dirty="0" smtClean="0"/>
              <a:t>June</a:t>
            </a:r>
            <a:endParaRPr lang="da-DK" sz="1800" dirty="0"/>
          </a:p>
        </p:txBody>
      </p:sp>
      <p:sp>
        <p:nvSpPr>
          <p:cNvPr id="23" name="Rektangel 22"/>
          <p:cNvSpPr/>
          <p:nvPr/>
        </p:nvSpPr>
        <p:spPr>
          <a:xfrm>
            <a:off x="10278558" y="2475237"/>
            <a:ext cx="3046413" cy="415498"/>
          </a:xfrm>
          <a:prstGeom prst="rect">
            <a:avLst/>
          </a:prstGeom>
        </p:spPr>
        <p:txBody>
          <a:bodyPr>
            <a:spAutoFit/>
          </a:bodyPr>
          <a:lstStyle/>
          <a:p>
            <a:r>
              <a:rPr lang="en-US" dirty="0" smtClean="0"/>
              <a:t>Decision</a:t>
            </a:r>
            <a:endParaRPr lang="da-DK" dirty="0"/>
          </a:p>
        </p:txBody>
      </p:sp>
      <p:cxnSp>
        <p:nvCxnSpPr>
          <p:cNvPr id="24" name="Lige forbindelse 23"/>
          <p:cNvCxnSpPr/>
          <p:nvPr/>
        </p:nvCxnSpPr>
        <p:spPr>
          <a:xfrm flipV="1">
            <a:off x="2217807" y="5165005"/>
            <a:ext cx="9352890" cy="5195"/>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324449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27" name="Ellipse 26"/>
          <p:cNvSpPr/>
          <p:nvPr/>
        </p:nvSpPr>
        <p:spPr>
          <a:xfrm>
            <a:off x="876004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30" name="Rektangel 29"/>
          <p:cNvSpPr/>
          <p:nvPr/>
        </p:nvSpPr>
        <p:spPr>
          <a:xfrm>
            <a:off x="2845402" y="4074294"/>
            <a:ext cx="1172116"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February </a:t>
            </a:r>
            <a:endParaRPr lang="da-DK" sz="1800" dirty="0"/>
          </a:p>
        </p:txBody>
      </p:sp>
      <p:sp>
        <p:nvSpPr>
          <p:cNvPr id="31" name="Rektangel 30"/>
          <p:cNvSpPr/>
          <p:nvPr/>
        </p:nvSpPr>
        <p:spPr>
          <a:xfrm>
            <a:off x="2753190" y="5379599"/>
            <a:ext cx="1223412" cy="369332"/>
          </a:xfrm>
          <a:prstGeom prst="rect">
            <a:avLst/>
          </a:prstGeom>
        </p:spPr>
        <p:txBody>
          <a:bodyPr wrap="none">
            <a:spAutoFit/>
          </a:bodyPr>
          <a:lstStyle/>
          <a:p>
            <a:r>
              <a:rPr lang="en-US" sz="1800" dirty="0">
                <a:solidFill>
                  <a:srgbClr val="1E4148"/>
                </a:solidFill>
              </a:rPr>
              <a:t>Open call </a:t>
            </a:r>
            <a:endParaRPr lang="da-DK" sz="1800" dirty="0"/>
          </a:p>
        </p:txBody>
      </p:sp>
      <p:sp>
        <p:nvSpPr>
          <p:cNvPr id="32" name="Rektangel 31"/>
          <p:cNvSpPr/>
          <p:nvPr/>
        </p:nvSpPr>
        <p:spPr>
          <a:xfrm>
            <a:off x="4496160" y="4275710"/>
            <a:ext cx="1479892" cy="369332"/>
          </a:xfrm>
          <a:prstGeom prst="rect">
            <a:avLst/>
          </a:prstGeom>
        </p:spPr>
        <p:txBody>
          <a:bodyPr wrap="none">
            <a:spAutoFit/>
          </a:bodyPr>
          <a:lstStyle/>
          <a:p>
            <a:r>
              <a:rPr lang="en-US" sz="1800" dirty="0" smtClean="0">
                <a:solidFill>
                  <a:srgbClr val="1E4148"/>
                </a:solidFill>
              </a:rPr>
              <a:t>August 20th </a:t>
            </a:r>
            <a:endParaRPr lang="da-DK" sz="1800" dirty="0"/>
          </a:p>
        </p:txBody>
      </p:sp>
      <p:sp>
        <p:nvSpPr>
          <p:cNvPr id="33" name="Rektangel 32"/>
          <p:cNvSpPr/>
          <p:nvPr/>
        </p:nvSpPr>
        <p:spPr>
          <a:xfrm>
            <a:off x="4736054" y="5286280"/>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34" name="Rektangel 33"/>
          <p:cNvSpPr/>
          <p:nvPr/>
        </p:nvSpPr>
        <p:spPr>
          <a:xfrm>
            <a:off x="8405518" y="5300691"/>
            <a:ext cx="1107996" cy="369332"/>
          </a:xfrm>
          <a:prstGeom prst="rect">
            <a:avLst/>
          </a:prstGeom>
        </p:spPr>
        <p:txBody>
          <a:bodyPr wrap="none">
            <a:spAutoFit/>
          </a:bodyPr>
          <a:lstStyle/>
          <a:p>
            <a:r>
              <a:rPr lang="en-US" sz="1800" dirty="0" smtClean="0">
                <a:solidFill>
                  <a:srgbClr val="1E4148"/>
                </a:solidFill>
              </a:rPr>
              <a:t>Interview</a:t>
            </a:r>
            <a:endParaRPr lang="da-DK" sz="1800" dirty="0"/>
          </a:p>
        </p:txBody>
      </p:sp>
      <p:sp>
        <p:nvSpPr>
          <p:cNvPr id="35" name="Rektangel 34"/>
          <p:cNvSpPr/>
          <p:nvPr/>
        </p:nvSpPr>
        <p:spPr>
          <a:xfrm>
            <a:off x="8405518" y="4273351"/>
            <a:ext cx="1069524" cy="369332"/>
          </a:xfrm>
          <a:prstGeom prst="rect">
            <a:avLst/>
          </a:prstGeom>
        </p:spPr>
        <p:txBody>
          <a:bodyPr wrap="none">
            <a:spAutoFit/>
          </a:bodyPr>
          <a:lstStyle/>
          <a:p>
            <a:r>
              <a:rPr lang="en-US" sz="1800" dirty="0">
                <a:solidFill>
                  <a:srgbClr val="1E4148"/>
                </a:solidFill>
              </a:rPr>
              <a:t>October </a:t>
            </a:r>
            <a:endParaRPr lang="da-DK" sz="1800" dirty="0"/>
          </a:p>
        </p:txBody>
      </p:sp>
      <p:sp>
        <p:nvSpPr>
          <p:cNvPr id="36" name="Rektangel 35"/>
          <p:cNvSpPr/>
          <p:nvPr/>
        </p:nvSpPr>
        <p:spPr>
          <a:xfrm>
            <a:off x="10278557" y="5254525"/>
            <a:ext cx="3046413" cy="415498"/>
          </a:xfrm>
          <a:prstGeom prst="rect">
            <a:avLst/>
          </a:prstGeom>
        </p:spPr>
        <p:txBody>
          <a:bodyPr>
            <a:spAutoFit/>
          </a:bodyPr>
          <a:lstStyle/>
          <a:p>
            <a:r>
              <a:rPr lang="en-US" dirty="0" smtClean="0"/>
              <a:t>Decision</a:t>
            </a:r>
            <a:endParaRPr lang="da-DK" dirty="0"/>
          </a:p>
        </p:txBody>
      </p:sp>
      <p:sp>
        <p:nvSpPr>
          <p:cNvPr id="37" name="Rektangel 36"/>
          <p:cNvSpPr/>
          <p:nvPr/>
        </p:nvSpPr>
        <p:spPr>
          <a:xfrm>
            <a:off x="10199730" y="3982145"/>
            <a:ext cx="1249060"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November</a:t>
            </a:r>
            <a:endParaRPr lang="da-DK" sz="1800" dirty="0"/>
          </a:p>
        </p:txBody>
      </p:sp>
      <p:sp>
        <p:nvSpPr>
          <p:cNvPr id="6" name="Eller 5"/>
          <p:cNvSpPr/>
          <p:nvPr/>
        </p:nvSpPr>
        <p:spPr>
          <a:xfrm>
            <a:off x="5090666" y="1951025"/>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8" name="Eller 37"/>
          <p:cNvSpPr/>
          <p:nvPr/>
        </p:nvSpPr>
        <p:spPr>
          <a:xfrm>
            <a:off x="5017325" y="4733714"/>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8" name="5-takket stjerne 7"/>
          <p:cNvSpPr/>
          <p:nvPr/>
        </p:nvSpPr>
        <p:spPr>
          <a:xfrm>
            <a:off x="10679379" y="1920112"/>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9" name="5-takket stjerne 38"/>
          <p:cNvSpPr/>
          <p:nvPr/>
        </p:nvSpPr>
        <p:spPr>
          <a:xfrm>
            <a:off x="10656275" y="4649920"/>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 name="Rektangel 2"/>
          <p:cNvSpPr/>
          <p:nvPr/>
        </p:nvSpPr>
        <p:spPr>
          <a:xfrm>
            <a:off x="260875" y="1342093"/>
            <a:ext cx="1788122" cy="2077423"/>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a:solidFill>
                <a:schemeClr val="bg1"/>
              </a:solidFill>
            </a:endParaRPr>
          </a:p>
          <a:p>
            <a:endParaRPr lang="da-DK" sz="1600" dirty="0">
              <a:solidFill>
                <a:schemeClr val="bg1"/>
              </a:solidFill>
            </a:endParaRPr>
          </a:p>
          <a:p>
            <a:endParaRPr lang="da-DK" sz="1600" noProof="0" dirty="0" smtClean="0">
              <a:solidFill>
                <a:schemeClr val="bg1"/>
              </a:solidFill>
            </a:endParaRPr>
          </a:p>
        </p:txBody>
      </p:sp>
      <p:cxnSp>
        <p:nvCxnSpPr>
          <p:cNvPr id="26" name="Lige forbindelse 25"/>
          <p:cNvCxnSpPr/>
          <p:nvPr/>
        </p:nvCxnSpPr>
        <p:spPr>
          <a:xfrm>
            <a:off x="355615" y="2079416"/>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a:off x="260875" y="2781906"/>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Lige forbindelse 42"/>
          <p:cNvCxnSpPr/>
          <p:nvPr/>
        </p:nvCxnSpPr>
        <p:spPr>
          <a:xfrm>
            <a:off x="114838" y="5266730"/>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Rektangel 45"/>
          <p:cNvSpPr/>
          <p:nvPr/>
        </p:nvSpPr>
        <p:spPr>
          <a:xfrm>
            <a:off x="5716258" y="1162100"/>
            <a:ext cx="2598364" cy="646331"/>
          </a:xfrm>
          <a:prstGeom prst="rect">
            <a:avLst/>
          </a:prstGeom>
        </p:spPr>
        <p:txBody>
          <a:bodyPr wrap="square">
            <a:spAutoFit/>
          </a:bodyPr>
          <a:lstStyle/>
          <a:p>
            <a:pPr algn="ctr"/>
            <a:r>
              <a:rPr lang="en-US" sz="1800" dirty="0" smtClean="0"/>
              <a:t>Medio</a:t>
            </a:r>
          </a:p>
          <a:p>
            <a:pPr algn="ctr"/>
            <a:r>
              <a:rPr lang="en-US" sz="1800" dirty="0" smtClean="0"/>
              <a:t>April</a:t>
            </a:r>
            <a:endParaRPr lang="da-DK" sz="1800" dirty="0"/>
          </a:p>
        </p:txBody>
      </p:sp>
      <p:sp>
        <p:nvSpPr>
          <p:cNvPr id="47" name="Rektangel 46"/>
          <p:cNvSpPr/>
          <p:nvPr/>
        </p:nvSpPr>
        <p:spPr>
          <a:xfrm>
            <a:off x="5808430" y="24540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49" name="Rektangel 48"/>
          <p:cNvSpPr/>
          <p:nvPr/>
        </p:nvSpPr>
        <p:spPr>
          <a:xfrm>
            <a:off x="5679304" y="52683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50" name="Rektangel 49"/>
          <p:cNvSpPr/>
          <p:nvPr/>
        </p:nvSpPr>
        <p:spPr>
          <a:xfrm>
            <a:off x="5733918" y="4018851"/>
            <a:ext cx="2598364" cy="646331"/>
          </a:xfrm>
          <a:prstGeom prst="rect">
            <a:avLst/>
          </a:prstGeom>
        </p:spPr>
        <p:txBody>
          <a:bodyPr wrap="square">
            <a:spAutoFit/>
          </a:bodyPr>
          <a:lstStyle/>
          <a:p>
            <a:pPr algn="ctr"/>
            <a:r>
              <a:rPr lang="en-US" sz="1800" dirty="0" smtClean="0"/>
              <a:t>Ultimo</a:t>
            </a:r>
          </a:p>
          <a:p>
            <a:pPr algn="ctr"/>
            <a:r>
              <a:rPr lang="en-US" sz="1800" dirty="0" smtClean="0"/>
              <a:t>September</a:t>
            </a:r>
            <a:endParaRPr lang="da-DK" sz="1800" dirty="0"/>
          </a:p>
        </p:txBody>
      </p:sp>
      <p:cxnSp>
        <p:nvCxnSpPr>
          <p:cNvPr id="51" name="Lige forbindelse 50"/>
          <p:cNvCxnSpPr/>
          <p:nvPr/>
        </p:nvCxnSpPr>
        <p:spPr>
          <a:xfrm>
            <a:off x="249653" y="4562167"/>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6778169" y="4763198"/>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2" name="Ellipse 51"/>
          <p:cNvSpPr/>
          <p:nvPr/>
        </p:nvSpPr>
        <p:spPr>
          <a:xfrm>
            <a:off x="6785994"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 name="Rektangel 4"/>
          <p:cNvSpPr/>
          <p:nvPr/>
        </p:nvSpPr>
        <p:spPr>
          <a:xfrm>
            <a:off x="239171" y="2110194"/>
            <a:ext cx="1975121" cy="584775"/>
          </a:xfrm>
          <a:prstGeom prst="rect">
            <a:avLst/>
          </a:prstGeom>
        </p:spPr>
        <p:txBody>
          <a:bodyPr wrap="square">
            <a:spAutoFit/>
          </a:bodyPr>
          <a:lstStyle/>
          <a:p>
            <a:r>
              <a:rPr lang="da-DK" sz="1600" dirty="0" err="1">
                <a:solidFill>
                  <a:schemeClr val="bg1"/>
                </a:solidFill>
              </a:rPr>
              <a:t>Better</a:t>
            </a:r>
            <a:r>
              <a:rPr lang="da-DK" sz="1600" dirty="0">
                <a:solidFill>
                  <a:schemeClr val="bg1"/>
                </a:solidFill>
              </a:rPr>
              <a:t> Health and </a:t>
            </a:r>
            <a:r>
              <a:rPr lang="da-DK" sz="1600" dirty="0" err="1">
                <a:solidFill>
                  <a:schemeClr val="bg1"/>
                </a:solidFill>
              </a:rPr>
              <a:t>Clinical</a:t>
            </a:r>
            <a:r>
              <a:rPr lang="da-DK" sz="1600" dirty="0">
                <a:solidFill>
                  <a:schemeClr val="bg1"/>
                </a:solidFill>
              </a:rPr>
              <a:t> Research</a:t>
            </a:r>
          </a:p>
        </p:txBody>
      </p:sp>
      <p:sp>
        <p:nvSpPr>
          <p:cNvPr id="10" name="Rektangel 9"/>
          <p:cNvSpPr/>
          <p:nvPr/>
        </p:nvSpPr>
        <p:spPr>
          <a:xfrm>
            <a:off x="239171" y="2859285"/>
            <a:ext cx="1540806" cy="338554"/>
          </a:xfrm>
          <a:prstGeom prst="rect">
            <a:avLst/>
          </a:prstGeom>
        </p:spPr>
        <p:txBody>
          <a:bodyPr wrap="none">
            <a:spAutoFit/>
          </a:bodyPr>
          <a:lstStyle/>
          <a:p>
            <a:r>
              <a:rPr lang="da-DK" sz="1600" dirty="0">
                <a:solidFill>
                  <a:schemeClr val="bg1"/>
                </a:solidFill>
              </a:rPr>
              <a:t>Green Growth </a:t>
            </a:r>
          </a:p>
        </p:txBody>
      </p:sp>
      <p:sp>
        <p:nvSpPr>
          <p:cNvPr id="13" name="Rektangel 12"/>
          <p:cNvSpPr/>
          <p:nvPr/>
        </p:nvSpPr>
        <p:spPr>
          <a:xfrm>
            <a:off x="239171" y="1472826"/>
            <a:ext cx="1617007" cy="830997"/>
          </a:xfrm>
          <a:prstGeom prst="rect">
            <a:avLst/>
          </a:prstGeom>
        </p:spPr>
        <p:txBody>
          <a:bodyPr wrap="square">
            <a:spAutoFit/>
          </a:bodyPr>
          <a:lstStyle/>
          <a:p>
            <a:r>
              <a:rPr lang="da-DK" sz="1600" dirty="0">
                <a:solidFill>
                  <a:schemeClr val="bg1"/>
                </a:solidFill>
              </a:rPr>
              <a:t>New Tech </a:t>
            </a:r>
            <a:r>
              <a:rPr lang="da-DK" sz="1600" dirty="0" err="1" smtClean="0">
                <a:solidFill>
                  <a:schemeClr val="bg1"/>
                </a:solidFill>
              </a:rPr>
              <a:t>Opportunities</a:t>
            </a:r>
            <a:endParaRPr lang="da-DK" sz="1600" dirty="0" smtClean="0">
              <a:solidFill>
                <a:schemeClr val="bg1"/>
              </a:solidFill>
            </a:endParaRPr>
          </a:p>
          <a:p>
            <a:endParaRPr lang="da-DK" sz="1600" dirty="0">
              <a:solidFill>
                <a:schemeClr val="bg1"/>
              </a:solidFill>
            </a:endParaRPr>
          </a:p>
        </p:txBody>
      </p:sp>
      <p:sp>
        <p:nvSpPr>
          <p:cNvPr id="14" name="Rektangel 13"/>
          <p:cNvSpPr/>
          <p:nvPr/>
        </p:nvSpPr>
        <p:spPr>
          <a:xfrm>
            <a:off x="239171" y="4633581"/>
            <a:ext cx="1774813" cy="584775"/>
          </a:xfrm>
          <a:prstGeom prst="rect">
            <a:avLst/>
          </a:prstGeom>
        </p:spPr>
        <p:txBody>
          <a:bodyPr wrap="square">
            <a:spAutoFit/>
          </a:bodyPr>
          <a:lstStyle/>
          <a:p>
            <a:r>
              <a:rPr lang="da-DK" sz="1600" dirty="0" smtClean="0">
                <a:solidFill>
                  <a:schemeClr val="bg1"/>
                </a:solidFill>
              </a:rPr>
              <a:t>National Digital Center</a:t>
            </a:r>
            <a:endParaRPr lang="da-DK" sz="1600" dirty="0">
              <a:solidFill>
                <a:schemeClr val="bg1"/>
              </a:solidFill>
            </a:endParaRPr>
          </a:p>
        </p:txBody>
      </p:sp>
      <p:sp>
        <p:nvSpPr>
          <p:cNvPr id="15" name="Rektangel 14"/>
          <p:cNvSpPr/>
          <p:nvPr/>
        </p:nvSpPr>
        <p:spPr>
          <a:xfrm>
            <a:off x="239171" y="5413541"/>
            <a:ext cx="1779654" cy="584775"/>
          </a:xfrm>
          <a:prstGeom prst="rect">
            <a:avLst/>
          </a:prstGeom>
        </p:spPr>
        <p:txBody>
          <a:bodyPr wrap="none">
            <a:spAutoFit/>
          </a:bodyPr>
          <a:lstStyle/>
          <a:p>
            <a:r>
              <a:rPr lang="da-DK" sz="1600" dirty="0" err="1" smtClean="0">
                <a:solidFill>
                  <a:schemeClr val="bg1"/>
                </a:solidFill>
              </a:rPr>
              <a:t>Circular</a:t>
            </a:r>
            <a:r>
              <a:rPr lang="da-DK" sz="1600" dirty="0" smtClean="0">
                <a:solidFill>
                  <a:schemeClr val="bg1"/>
                </a:solidFill>
              </a:rPr>
              <a:t> </a:t>
            </a:r>
            <a:r>
              <a:rPr lang="da-DK" sz="1600" dirty="0" err="1" smtClean="0">
                <a:solidFill>
                  <a:schemeClr val="bg1"/>
                </a:solidFill>
              </a:rPr>
              <a:t>economy</a:t>
            </a:r>
            <a:endParaRPr lang="da-DK" sz="1600" dirty="0">
              <a:solidFill>
                <a:schemeClr val="bg1"/>
              </a:solidFill>
            </a:endParaRPr>
          </a:p>
          <a:p>
            <a:r>
              <a:rPr lang="da-DK" sz="1600" dirty="0" smtClean="0">
                <a:solidFill>
                  <a:schemeClr val="bg1"/>
                </a:solidFill>
              </a:rPr>
              <a:t>and plastic</a:t>
            </a:r>
            <a:endParaRPr lang="da-DK" sz="1600" dirty="0">
              <a:solidFill>
                <a:schemeClr val="bg1"/>
              </a:solidFill>
            </a:endParaRPr>
          </a:p>
        </p:txBody>
      </p:sp>
      <p:sp>
        <p:nvSpPr>
          <p:cNvPr id="28" name="Rektangel 27"/>
          <p:cNvSpPr/>
          <p:nvPr/>
        </p:nvSpPr>
        <p:spPr>
          <a:xfrm>
            <a:off x="239171" y="4094234"/>
            <a:ext cx="1091966" cy="338554"/>
          </a:xfrm>
          <a:prstGeom prst="rect">
            <a:avLst/>
          </a:prstGeom>
        </p:spPr>
        <p:txBody>
          <a:bodyPr wrap="none">
            <a:spAutoFit/>
          </a:bodyPr>
          <a:lstStyle/>
          <a:p>
            <a:r>
              <a:rPr lang="da-DK" sz="1600" dirty="0">
                <a:solidFill>
                  <a:schemeClr val="bg1"/>
                </a:solidFill>
              </a:rPr>
              <a:t>Open Call</a:t>
            </a:r>
          </a:p>
        </p:txBody>
      </p:sp>
      <p:sp>
        <p:nvSpPr>
          <p:cNvPr id="29" name="Rektangel 28"/>
          <p:cNvSpPr/>
          <p:nvPr/>
        </p:nvSpPr>
        <p:spPr>
          <a:xfrm>
            <a:off x="239171" y="6037746"/>
            <a:ext cx="1809826" cy="506479"/>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New technologies </a:t>
            </a:r>
            <a:r>
              <a:rPr lang="en-US" sz="1600" dirty="0" smtClean="0">
                <a:solidFill>
                  <a:schemeClr val="bg1"/>
                </a:solidFill>
              </a:rPr>
              <a:t>for </a:t>
            </a:r>
            <a:r>
              <a:rPr lang="en-US" sz="1600" dirty="0">
                <a:solidFill>
                  <a:schemeClr val="bg1"/>
                </a:solidFill>
              </a:rPr>
              <a:t>education</a:t>
            </a:r>
          </a:p>
        </p:txBody>
      </p:sp>
    </p:spTree>
    <p:extLst>
      <p:ext uri="{BB962C8B-B14F-4D97-AF65-F5344CB8AC3E}">
        <p14:creationId xmlns:p14="http://schemas.microsoft.com/office/powerpoint/2010/main" val="2854585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 Application </a:t>
            </a:r>
            <a:r>
              <a:rPr lang="da-DK" dirty="0" err="1" smtClean="0"/>
              <a:t>scheme</a:t>
            </a:r>
            <a:r>
              <a:rPr lang="da-DK" dirty="0" smtClean="0"/>
              <a:t> </a:t>
            </a:r>
            <a:br>
              <a:rPr lang="da-DK" dirty="0" smtClean="0"/>
            </a:br>
            <a:r>
              <a:rPr lang="da-DK" sz="3200" i="1" dirty="0" err="1"/>
              <a:t>Basically</a:t>
            </a:r>
            <a:r>
              <a:rPr lang="da-DK" sz="3200" i="1" dirty="0"/>
              <a:t> the same as last year</a:t>
            </a:r>
          </a:p>
        </p:txBody>
      </p:sp>
      <p:sp>
        <p:nvSpPr>
          <p:cNvPr id="6" name="Pladsholder til diasnummer 5"/>
          <p:cNvSpPr>
            <a:spLocks noGrp="1"/>
          </p:cNvSpPr>
          <p:nvPr>
            <p:ph type="sldNum" sz="quarter" idx="12"/>
          </p:nvPr>
        </p:nvSpPr>
        <p:spPr/>
        <p:txBody>
          <a:bodyPr/>
          <a:lstStyle/>
          <a:p>
            <a:fld id="{667EC89C-17A0-4E64-A6D2-B825673CEEDF}" type="slidenum">
              <a:rPr lang="da-DK" smtClean="0"/>
              <a:pPr/>
              <a:t>13</a:t>
            </a:fld>
            <a:endParaRPr lang="da-DK" dirty="0"/>
          </a:p>
        </p:txBody>
      </p:sp>
      <p:sp>
        <p:nvSpPr>
          <p:cNvPr id="5" name="Tekstfelt 4"/>
          <p:cNvSpPr txBox="1"/>
          <p:nvPr/>
        </p:nvSpPr>
        <p:spPr>
          <a:xfrm>
            <a:off x="6553225" y="1536618"/>
            <a:ext cx="5156175" cy="3200876"/>
          </a:xfrm>
          <a:prstGeom prst="rect">
            <a:avLst/>
          </a:prstGeom>
          <a:noFill/>
        </p:spPr>
        <p:txBody>
          <a:bodyPr wrap="square" lIns="0" tIns="0" rIns="0" bIns="0" rtlCol="0">
            <a:spAutoFit/>
          </a:bodyPr>
          <a:lstStyle/>
          <a:p>
            <a:endParaRPr lang="da-DK" sz="2000" dirty="0"/>
          </a:p>
          <a:p>
            <a:r>
              <a:rPr lang="da-DK" sz="2000" b="1" noProof="0" dirty="0" smtClean="0"/>
              <a:t>Same </a:t>
            </a:r>
            <a:r>
              <a:rPr lang="da-DK" sz="2000" b="1" noProof="0" dirty="0" err="1" smtClean="0"/>
              <a:t>criteria</a:t>
            </a:r>
            <a:r>
              <a:rPr lang="da-DK" sz="2000" b="1" noProof="0" dirty="0" smtClean="0"/>
              <a:t> as last year</a:t>
            </a:r>
          </a:p>
          <a:p>
            <a:endParaRPr lang="da-DK" sz="2000" b="1" dirty="0"/>
          </a:p>
          <a:p>
            <a:r>
              <a:rPr lang="da-DK" sz="3200" b="1" noProof="0" dirty="0" smtClean="0">
                <a:solidFill>
                  <a:srgbClr val="00A6AA"/>
                </a:solidFill>
              </a:rPr>
              <a:t>QVEI</a:t>
            </a:r>
            <a:r>
              <a:rPr lang="da-DK" sz="2000" noProof="0" dirty="0" smtClean="0">
                <a:solidFill>
                  <a:srgbClr val="00A6AA"/>
                </a:solidFill>
              </a:rPr>
              <a:t>:</a:t>
            </a:r>
          </a:p>
          <a:p>
            <a:endParaRPr lang="da-DK" sz="2000" dirty="0"/>
          </a:p>
          <a:p>
            <a:pPr marL="342900" indent="-342900">
              <a:buFont typeface="Arial" panose="020B0604020202020204" pitchFamily="34" charset="0"/>
              <a:buChar char="•"/>
            </a:pPr>
            <a:r>
              <a:rPr lang="da-DK" sz="2400" i="1" noProof="0" dirty="0" err="1" smtClean="0"/>
              <a:t>Quality</a:t>
            </a:r>
            <a:r>
              <a:rPr lang="da-DK" sz="2400" i="1" noProof="0" dirty="0" smtClean="0"/>
              <a:t> of innovation and research</a:t>
            </a:r>
          </a:p>
          <a:p>
            <a:pPr marL="342900" indent="-342900">
              <a:buFont typeface="Arial" panose="020B0604020202020204" pitchFamily="34" charset="0"/>
              <a:buChar char="•"/>
            </a:pPr>
            <a:r>
              <a:rPr lang="da-DK" sz="2400" i="1" dirty="0" smtClean="0"/>
              <a:t>Value </a:t>
            </a:r>
            <a:r>
              <a:rPr lang="da-DK" sz="2400" i="1" dirty="0" err="1" smtClean="0"/>
              <a:t>creation</a:t>
            </a:r>
            <a:endParaRPr lang="da-DK" sz="2400" i="1" dirty="0" smtClean="0"/>
          </a:p>
          <a:p>
            <a:pPr marL="342900" indent="-342900">
              <a:buFont typeface="Arial" panose="020B0604020202020204" pitchFamily="34" charset="0"/>
              <a:buChar char="•"/>
            </a:pPr>
            <a:r>
              <a:rPr lang="da-DK" sz="2400" i="1" dirty="0" err="1" smtClean="0"/>
              <a:t>Efficiency</a:t>
            </a:r>
            <a:endParaRPr lang="da-DK" sz="2400" i="1" dirty="0" smtClean="0"/>
          </a:p>
          <a:p>
            <a:pPr marL="342900" indent="-342900">
              <a:buFont typeface="Arial" panose="020B0604020202020204" pitchFamily="34" charset="0"/>
              <a:buChar char="•"/>
            </a:pPr>
            <a:r>
              <a:rPr lang="da-DK" sz="2400" i="1" dirty="0" smtClean="0"/>
              <a:t>Implementation of </a:t>
            </a:r>
            <a:r>
              <a:rPr lang="da-DK" sz="2400" i="1" dirty="0" err="1" smtClean="0"/>
              <a:t>results</a:t>
            </a:r>
            <a:endParaRPr lang="da-DK" sz="2400" i="1" dirty="0"/>
          </a:p>
        </p:txBody>
      </p:sp>
      <p:sp>
        <p:nvSpPr>
          <p:cNvPr id="11" name="Tekstfelt 10"/>
          <p:cNvSpPr txBox="1"/>
          <p:nvPr/>
        </p:nvSpPr>
        <p:spPr>
          <a:xfrm>
            <a:off x="1101752" y="1631211"/>
            <a:ext cx="4655289" cy="4308872"/>
          </a:xfrm>
          <a:prstGeom prst="rect">
            <a:avLst/>
          </a:prstGeom>
          <a:noFill/>
        </p:spPr>
        <p:txBody>
          <a:bodyPr wrap="square" lIns="0" tIns="0" rIns="0" bIns="0" rtlCol="0">
            <a:spAutoFit/>
          </a:bodyPr>
          <a:lstStyle/>
          <a:p>
            <a:endParaRPr lang="da-DK" sz="2000" dirty="0"/>
          </a:p>
          <a:p>
            <a:r>
              <a:rPr lang="da-DK" sz="2000" b="1" noProof="0" dirty="0" err="1" smtClean="0"/>
              <a:t>Improvements</a:t>
            </a:r>
            <a:r>
              <a:rPr lang="da-DK" sz="2000" noProof="0" dirty="0" smtClean="0"/>
              <a:t>:</a:t>
            </a:r>
          </a:p>
          <a:p>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freedom</a:t>
            </a:r>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logical</a:t>
            </a:r>
            <a:r>
              <a:rPr lang="da-DK" sz="2000" noProof="0" dirty="0" smtClean="0"/>
              <a:t> flow</a:t>
            </a:r>
          </a:p>
          <a:p>
            <a:pPr marL="342900" indent="-342900">
              <a:buFont typeface="Arial" panose="020B0604020202020204" pitchFamily="34" charset="0"/>
              <a:buChar char="•"/>
            </a:pPr>
            <a:r>
              <a:rPr lang="da-DK" sz="2000" dirty="0" smtClean="0"/>
              <a:t>Watch out - </a:t>
            </a:r>
            <a:r>
              <a:rPr lang="da-DK" sz="2000" dirty="0" err="1" smtClean="0"/>
              <a:t>Less</a:t>
            </a:r>
            <a:r>
              <a:rPr lang="da-DK" sz="2000" dirty="0" smtClean="0"/>
              <a:t> guidance</a:t>
            </a:r>
          </a:p>
          <a:p>
            <a:endParaRPr lang="da-DK" sz="2000" dirty="0"/>
          </a:p>
          <a:p>
            <a:r>
              <a:rPr lang="da-DK" sz="2000" dirty="0" err="1" smtClean="0"/>
              <a:t>Based</a:t>
            </a:r>
            <a:r>
              <a:rPr lang="da-DK" sz="2000" dirty="0" smtClean="0"/>
              <a:t> on input from </a:t>
            </a:r>
            <a:r>
              <a:rPr lang="da-DK" sz="2000" dirty="0" err="1" smtClean="0"/>
              <a:t>applicants</a:t>
            </a:r>
            <a:r>
              <a:rPr lang="da-DK" sz="2000" dirty="0" smtClean="0"/>
              <a:t> and administrators gave a </a:t>
            </a:r>
            <a:r>
              <a:rPr lang="da-DK" sz="2000" dirty="0" err="1" smtClean="0"/>
              <a:t>simplified</a:t>
            </a:r>
            <a:r>
              <a:rPr lang="da-DK" sz="2000" dirty="0" smtClean="0"/>
              <a:t> budget </a:t>
            </a:r>
            <a:r>
              <a:rPr lang="da-DK" sz="2000" dirty="0" err="1" smtClean="0"/>
              <a:t>scheme</a:t>
            </a:r>
            <a:r>
              <a:rPr lang="da-DK" sz="2000" dirty="0" smtClean="0"/>
              <a:t>:</a:t>
            </a:r>
          </a:p>
          <a:p>
            <a:pPr marL="342900" indent="-342900">
              <a:buFont typeface="Arial" panose="020B0604020202020204" pitchFamily="34" charset="0"/>
              <a:buChar char="•"/>
            </a:pPr>
            <a:r>
              <a:rPr lang="da-DK" sz="2000" dirty="0" smtClean="0"/>
              <a:t>From </a:t>
            </a:r>
            <a:r>
              <a:rPr lang="da-DK" sz="2000" dirty="0" err="1" smtClean="0"/>
              <a:t>half</a:t>
            </a:r>
            <a:r>
              <a:rPr lang="da-DK" sz="2000" dirty="0" smtClean="0"/>
              <a:t> year to </a:t>
            </a:r>
            <a:r>
              <a:rPr lang="da-DK" sz="2000" dirty="0" err="1" smtClean="0"/>
              <a:t>yearly</a:t>
            </a:r>
            <a:r>
              <a:rPr lang="da-DK" sz="2000" dirty="0" smtClean="0"/>
              <a:t> budgets</a:t>
            </a:r>
          </a:p>
          <a:p>
            <a:pPr marL="342900" indent="-342900">
              <a:buFont typeface="Arial" panose="020B0604020202020204" pitchFamily="34" charset="0"/>
              <a:buChar char="•"/>
            </a:pPr>
            <a:r>
              <a:rPr lang="da-DK" sz="2000" dirty="0" smtClean="0"/>
              <a:t>Industrial/</a:t>
            </a:r>
            <a:r>
              <a:rPr lang="da-DK" sz="2000" dirty="0" err="1" smtClean="0"/>
              <a:t>experimental</a:t>
            </a:r>
            <a:r>
              <a:rPr lang="da-DK" sz="2000" dirty="0" smtClean="0"/>
              <a:t> ratio made more simple</a:t>
            </a:r>
          </a:p>
          <a:p>
            <a:r>
              <a:rPr lang="da-DK" sz="2000" i="1" dirty="0" smtClean="0">
                <a:solidFill>
                  <a:srgbClr val="FF0000"/>
                </a:solidFill>
              </a:rPr>
              <a:t>	</a:t>
            </a:r>
            <a:r>
              <a:rPr lang="da-DK" sz="2000" i="1" dirty="0" smtClean="0">
                <a:solidFill>
                  <a:srgbClr val="00A6AA"/>
                </a:solidFill>
              </a:rPr>
              <a:t>+</a:t>
            </a:r>
            <a:r>
              <a:rPr lang="da-DK" sz="2000" i="1" dirty="0">
                <a:solidFill>
                  <a:srgbClr val="00A6AA"/>
                </a:solidFill>
              </a:rPr>
              <a:t>70% </a:t>
            </a:r>
            <a:r>
              <a:rPr lang="da-DK" sz="2000" i="1" dirty="0" err="1">
                <a:solidFill>
                  <a:srgbClr val="00A6AA"/>
                </a:solidFill>
              </a:rPr>
              <a:t>less</a:t>
            </a:r>
            <a:r>
              <a:rPr lang="da-DK" sz="2000" i="1" dirty="0">
                <a:solidFill>
                  <a:srgbClr val="00A6AA"/>
                </a:solidFill>
              </a:rPr>
              <a:t> </a:t>
            </a:r>
            <a:r>
              <a:rPr lang="da-DK" sz="2000" i="1" dirty="0" err="1">
                <a:solidFill>
                  <a:srgbClr val="00A6AA"/>
                </a:solidFill>
              </a:rPr>
              <a:t>typing</a:t>
            </a:r>
            <a:r>
              <a:rPr lang="da-DK" sz="2000" i="1" dirty="0">
                <a:solidFill>
                  <a:srgbClr val="00A6AA"/>
                </a:solidFill>
              </a:rPr>
              <a:t> of </a:t>
            </a:r>
            <a:r>
              <a:rPr lang="da-DK" sz="2000" i="1" dirty="0" smtClean="0">
                <a:solidFill>
                  <a:srgbClr val="00A6AA"/>
                </a:solidFill>
              </a:rPr>
              <a:t>data</a:t>
            </a:r>
            <a:endParaRPr lang="da-DK" sz="2000" i="1" dirty="0">
              <a:solidFill>
                <a:srgbClr val="00A6AA"/>
              </a:solidFill>
            </a:endParaRPr>
          </a:p>
        </p:txBody>
      </p:sp>
    </p:spTree>
    <p:extLst>
      <p:ext uri="{BB962C8B-B14F-4D97-AF65-F5344CB8AC3E}">
        <p14:creationId xmlns:p14="http://schemas.microsoft.com/office/powerpoint/2010/main" val="533305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Q</a:t>
            </a:r>
            <a:r>
              <a:rPr lang="da-DK" dirty="0" smtClean="0"/>
              <a:t> – as in </a:t>
            </a:r>
            <a:r>
              <a:rPr lang="da-DK" sz="3200" dirty="0" err="1" smtClean="0"/>
              <a:t>Quality</a:t>
            </a:r>
            <a:endParaRPr lang="da-DK" sz="3200"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14</a:t>
            </a:fld>
            <a:endParaRPr lang="da-DK" dirty="0"/>
          </a:p>
        </p:txBody>
      </p:sp>
      <p:sp>
        <p:nvSpPr>
          <p:cNvPr id="11" name="Tekstfelt 10"/>
          <p:cNvSpPr txBox="1"/>
          <p:nvPr/>
        </p:nvSpPr>
        <p:spPr>
          <a:xfrm>
            <a:off x="1101752" y="1631211"/>
            <a:ext cx="4655289" cy="2462213"/>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err="1" smtClean="0">
                <a:solidFill>
                  <a:srgbClr val="000000"/>
                </a:solidFill>
              </a:rPr>
              <a:t>Quality</a:t>
            </a:r>
            <a:r>
              <a:rPr lang="da-DK" sz="2000" b="1" noProof="0" dirty="0" smtClean="0">
                <a:solidFill>
                  <a:srgbClr val="000000"/>
                </a:solidFill>
              </a:rPr>
              <a:t> of </a:t>
            </a:r>
            <a:r>
              <a:rPr lang="da-DK" sz="2000" b="1" dirty="0">
                <a:solidFill>
                  <a:srgbClr val="000000"/>
                </a:solidFill>
              </a:rPr>
              <a:t>R</a:t>
            </a:r>
            <a:r>
              <a:rPr lang="da-DK" sz="2000" b="1" noProof="0" dirty="0" err="1" smtClean="0">
                <a:solidFill>
                  <a:srgbClr val="000000"/>
                </a:solidFill>
              </a:rPr>
              <a:t>esearch</a:t>
            </a:r>
            <a:r>
              <a:rPr lang="da-DK" sz="2000" b="1" noProof="0" dirty="0" smtClean="0">
                <a:solidFill>
                  <a:srgbClr val="000000"/>
                </a:solidFill>
              </a:rPr>
              <a:t> &amp; Innovation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Need</a:t>
            </a:r>
            <a:r>
              <a:rPr lang="da-DK" sz="2000" dirty="0">
                <a:solidFill>
                  <a:srgbClr val="000000"/>
                </a:solidFill>
              </a:rPr>
              <a:t> </a:t>
            </a:r>
            <a:r>
              <a:rPr lang="da-DK" sz="2000" dirty="0" smtClean="0">
                <a:solidFill>
                  <a:srgbClr val="000000"/>
                </a:solidFill>
              </a:rPr>
              <a:t>-</a:t>
            </a:r>
            <a:r>
              <a:rPr lang="da-DK" sz="2000" dirty="0">
                <a:solidFill>
                  <a:srgbClr val="000000"/>
                </a:solidFill>
              </a:rPr>
              <a:t> </a:t>
            </a:r>
            <a:r>
              <a:rPr lang="da-DK" sz="2000" dirty="0" err="1" smtClean="0">
                <a:solidFill>
                  <a:srgbClr val="000000"/>
                </a:solidFill>
              </a:rPr>
              <a:t>level</a:t>
            </a:r>
            <a:r>
              <a:rPr lang="da-DK" sz="2000" dirty="0" smtClean="0">
                <a:solidFill>
                  <a:srgbClr val="000000"/>
                </a:solidFill>
              </a:rPr>
              <a:t> of </a:t>
            </a:r>
            <a:r>
              <a:rPr lang="da-DK" sz="2000" dirty="0" err="1" smtClean="0">
                <a:solidFill>
                  <a:srgbClr val="000000"/>
                </a:solidFill>
              </a:rPr>
              <a:t>pain</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Compared</a:t>
            </a:r>
            <a:r>
              <a:rPr lang="da-DK" sz="2000" dirty="0" smtClean="0">
                <a:solidFill>
                  <a:srgbClr val="000000"/>
                </a:solidFill>
              </a:rPr>
              <a:t> to State of the Art?</a:t>
            </a:r>
          </a:p>
          <a:p>
            <a:pPr marL="342900" indent="-342900">
              <a:buFont typeface="Arial" panose="020B0604020202020204" pitchFamily="34" charset="0"/>
              <a:buChar char="•"/>
            </a:pPr>
            <a:r>
              <a:rPr lang="da-DK" sz="2000" dirty="0" err="1" smtClean="0">
                <a:solidFill>
                  <a:srgbClr val="000000"/>
                </a:solidFill>
              </a:rPr>
              <a:t>Why</a:t>
            </a:r>
            <a:r>
              <a:rPr lang="da-DK" sz="2000" dirty="0" smtClean="0">
                <a:solidFill>
                  <a:srgbClr val="000000"/>
                </a:solidFill>
              </a:rPr>
              <a:t> will you </a:t>
            </a:r>
            <a:r>
              <a:rPr lang="da-DK" sz="2000" dirty="0" err="1" smtClean="0">
                <a:solidFill>
                  <a:srgbClr val="000000"/>
                </a:solidFill>
              </a:rPr>
              <a:t>succeed</a:t>
            </a:r>
            <a:r>
              <a:rPr lang="da-DK" sz="2000" dirty="0" smtClean="0">
                <a:solidFill>
                  <a:srgbClr val="000000"/>
                </a:solidFill>
              </a:rPr>
              <a:t>?</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Any IP </a:t>
            </a:r>
            <a:r>
              <a:rPr lang="da-DK" sz="2000" dirty="0" err="1" smtClean="0">
                <a:solidFill>
                  <a:srgbClr val="000000"/>
                </a:solidFill>
              </a:rPr>
              <a:t>issues</a:t>
            </a:r>
            <a:r>
              <a:rPr lang="da-DK" sz="2000" dirty="0" smtClean="0">
                <a:solidFill>
                  <a:srgbClr val="000000"/>
                </a:solidFill>
              </a:rPr>
              <a:t>?</a:t>
            </a:r>
          </a:p>
          <a:p>
            <a:endParaRPr lang="da-DK" sz="2000" i="1" dirty="0" smtClean="0">
              <a:solidFill>
                <a:srgbClr val="000000"/>
              </a:solidFill>
            </a:endParaRPr>
          </a:p>
        </p:txBody>
      </p:sp>
      <p:pic>
        <p:nvPicPr>
          <p:cNvPr id="88066" name="Picture 2" descr="Billedresultat for Quality"/>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86401" y="1278828"/>
            <a:ext cx="6089678" cy="35807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kstfelt 3"/>
          <p:cNvSpPr txBox="1"/>
          <p:nvPr/>
        </p:nvSpPr>
        <p:spPr>
          <a:xfrm>
            <a:off x="1193800" y="5634125"/>
            <a:ext cx="9121087" cy="307777"/>
          </a:xfrm>
          <a:prstGeom prst="rect">
            <a:avLst/>
          </a:prstGeom>
          <a:noFill/>
        </p:spPr>
        <p:txBody>
          <a:bodyPr wrap="none" lIns="0" tIns="0" rIns="0" bIns="0" rtlCol="0">
            <a:spAutoFit/>
          </a:bodyPr>
          <a:lstStyle/>
          <a:p>
            <a:r>
              <a:rPr lang="da-DK" sz="2000" b="1" noProof="0" dirty="0" smtClean="0"/>
              <a:t>Definition of ”Innovation”: </a:t>
            </a:r>
            <a:r>
              <a:rPr lang="da-DK" sz="2000" b="1" i="1" noProof="0" dirty="0" smtClean="0">
                <a:solidFill>
                  <a:srgbClr val="00A6AA"/>
                </a:solidFill>
              </a:rPr>
              <a:t>The </a:t>
            </a:r>
            <a:r>
              <a:rPr lang="da-DK" sz="2000" b="1" i="1" noProof="0" dirty="0" err="1" smtClean="0">
                <a:solidFill>
                  <a:srgbClr val="00A6AA"/>
                </a:solidFill>
              </a:rPr>
              <a:t>process</a:t>
            </a:r>
            <a:r>
              <a:rPr lang="da-DK" sz="2000" b="1" i="1" noProof="0" dirty="0" smtClean="0">
                <a:solidFill>
                  <a:srgbClr val="00A6AA"/>
                </a:solidFill>
              </a:rPr>
              <a:t> af </a:t>
            </a:r>
            <a:r>
              <a:rPr lang="da-DK" sz="2000" b="1" i="1" noProof="0" dirty="0" err="1" smtClean="0">
                <a:solidFill>
                  <a:srgbClr val="00A6AA"/>
                </a:solidFill>
              </a:rPr>
              <a:t>converting</a:t>
            </a:r>
            <a:r>
              <a:rPr lang="da-DK" sz="2000" b="1" i="1" noProof="0" dirty="0" smtClean="0">
                <a:solidFill>
                  <a:srgbClr val="00A6AA"/>
                </a:solidFill>
              </a:rPr>
              <a:t> knowledge </a:t>
            </a:r>
            <a:r>
              <a:rPr lang="da-DK" sz="2000" b="1" i="1" noProof="0" dirty="0" err="1" smtClean="0">
                <a:solidFill>
                  <a:srgbClr val="00A6AA"/>
                </a:solidFill>
              </a:rPr>
              <a:t>into</a:t>
            </a:r>
            <a:r>
              <a:rPr lang="da-DK" sz="2000" b="1" i="1" noProof="0" dirty="0" smtClean="0">
                <a:solidFill>
                  <a:srgbClr val="00A6AA"/>
                </a:solidFill>
              </a:rPr>
              <a:t> </a:t>
            </a:r>
            <a:r>
              <a:rPr lang="da-DK" sz="2000" b="1" i="1" noProof="0" dirty="0" err="1" smtClean="0">
                <a:solidFill>
                  <a:srgbClr val="00A6AA"/>
                </a:solidFill>
              </a:rPr>
              <a:t>value</a:t>
            </a:r>
            <a:endParaRPr lang="da-DK" sz="2000" b="1" i="1" noProof="0" dirty="0" smtClean="0">
              <a:solidFill>
                <a:srgbClr val="00A6AA"/>
              </a:solidFill>
            </a:endParaRPr>
          </a:p>
        </p:txBody>
      </p:sp>
    </p:spTree>
    <p:extLst>
      <p:ext uri="{BB962C8B-B14F-4D97-AF65-F5344CB8AC3E}">
        <p14:creationId xmlns:p14="http://schemas.microsoft.com/office/powerpoint/2010/main" val="3779778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V</a:t>
            </a:r>
            <a:r>
              <a:rPr lang="da-DK" dirty="0" smtClean="0"/>
              <a:t> – as in </a:t>
            </a:r>
            <a:r>
              <a:rPr lang="da-DK" sz="3200" i="1" dirty="0" smtClean="0"/>
              <a:t>Value Creation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15</a:t>
            </a:fld>
            <a:endParaRPr lang="da-DK" dirty="0"/>
          </a:p>
        </p:txBody>
      </p:sp>
      <p:sp>
        <p:nvSpPr>
          <p:cNvPr id="11" name="Tekstfelt 10"/>
          <p:cNvSpPr txBox="1"/>
          <p:nvPr/>
        </p:nvSpPr>
        <p:spPr>
          <a:xfrm>
            <a:off x="1101752" y="1907654"/>
            <a:ext cx="4848198" cy="3385542"/>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Value </a:t>
            </a:r>
            <a:r>
              <a:rPr lang="da-DK" sz="2000" b="1" noProof="0" dirty="0" err="1" smtClean="0">
                <a:solidFill>
                  <a:srgbClr val="000000"/>
                </a:solidFill>
              </a:rPr>
              <a:t>creation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meassures</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Value </a:t>
            </a:r>
            <a:r>
              <a:rPr lang="da-DK" sz="2000" dirty="0" err="1" smtClean="0">
                <a:solidFill>
                  <a:srgbClr val="000000"/>
                </a:solidFill>
              </a:rPr>
              <a:t>can</a:t>
            </a:r>
            <a:r>
              <a:rPr lang="da-DK" sz="2000" dirty="0" smtClean="0">
                <a:solidFill>
                  <a:srgbClr val="000000"/>
                </a:solidFill>
              </a:rPr>
              <a:t> be more </a:t>
            </a:r>
            <a:r>
              <a:rPr lang="da-DK" sz="2000" dirty="0" err="1" smtClean="0">
                <a:solidFill>
                  <a:srgbClr val="000000"/>
                </a:solidFill>
              </a:rPr>
              <a:t>than</a:t>
            </a:r>
            <a:r>
              <a:rPr lang="da-DK" sz="2000" dirty="0" smtClean="0">
                <a:solidFill>
                  <a:srgbClr val="000000"/>
                </a:solidFill>
              </a:rPr>
              <a:t> the </a:t>
            </a:r>
            <a:r>
              <a:rPr lang="da-DK" sz="2000" dirty="0" err="1" smtClean="0">
                <a:solidFill>
                  <a:srgbClr val="000000"/>
                </a:solidFill>
              </a:rPr>
              <a:t>direct</a:t>
            </a:r>
            <a:r>
              <a:rPr lang="da-DK" sz="2000" dirty="0" smtClean="0">
                <a:solidFill>
                  <a:srgbClr val="000000"/>
                </a:solidFill>
              </a:rPr>
              <a:t> </a:t>
            </a:r>
            <a:r>
              <a:rPr lang="da-DK" sz="2000" dirty="0" err="1" smtClean="0">
                <a:solidFill>
                  <a:srgbClr val="000000"/>
                </a:solidFill>
              </a:rPr>
              <a:t>monetary</a:t>
            </a:r>
            <a:r>
              <a:rPr lang="da-DK" sz="2000" dirty="0" smtClean="0">
                <a:solidFill>
                  <a:srgbClr val="000000"/>
                </a:solidFill>
              </a:rPr>
              <a:t> </a:t>
            </a:r>
            <a:r>
              <a:rPr lang="da-DK" sz="2000" dirty="0" err="1" smtClean="0">
                <a:solidFill>
                  <a:srgbClr val="000000"/>
                </a:solidFill>
              </a:rPr>
              <a:t>value</a:t>
            </a:r>
            <a:r>
              <a:rPr lang="da-DK" sz="2000" dirty="0" smtClean="0">
                <a:solidFill>
                  <a:srgbClr val="000000"/>
                </a:solidFill>
              </a:rPr>
              <a:t> (sales, profit or </a:t>
            </a:r>
            <a:r>
              <a:rPr lang="da-DK" sz="2000" dirty="0" err="1" smtClean="0">
                <a:solidFill>
                  <a:srgbClr val="000000"/>
                </a:solidFill>
              </a:rPr>
              <a:t>export</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Less</a:t>
            </a:r>
            <a:r>
              <a:rPr lang="da-DK" sz="2000" dirty="0" smtClean="0">
                <a:solidFill>
                  <a:srgbClr val="000000"/>
                </a:solidFill>
              </a:rPr>
              <a:t> </a:t>
            </a:r>
            <a:r>
              <a:rPr lang="da-DK" sz="2000" dirty="0" err="1" smtClean="0">
                <a:solidFill>
                  <a:srgbClr val="000000"/>
                </a:solidFill>
              </a:rPr>
              <a:t>enviromental</a:t>
            </a:r>
            <a:r>
              <a:rPr lang="da-DK" sz="2000" dirty="0" smtClean="0">
                <a:solidFill>
                  <a:srgbClr val="000000"/>
                </a:solidFill>
              </a:rPr>
              <a:t> </a:t>
            </a:r>
            <a:r>
              <a:rPr lang="da-DK" sz="2000" dirty="0" err="1" smtClean="0">
                <a:solidFill>
                  <a:srgbClr val="000000"/>
                </a:solidFill>
              </a:rPr>
              <a:t>footprint</a:t>
            </a:r>
            <a:endParaRPr lang="da-DK" sz="2000" dirty="0" smtClean="0">
              <a:solidFill>
                <a:srgbClr val="000000"/>
              </a:solidFill>
            </a:endParaRPr>
          </a:p>
          <a:p>
            <a:pPr marL="342900" indent="-342900">
              <a:buFont typeface="Arial" panose="020B0604020202020204" pitchFamily="34" charset="0"/>
              <a:buChar char="•"/>
            </a:pPr>
            <a:r>
              <a:rPr lang="da-DK" sz="2000" dirty="0" smtClean="0">
                <a:solidFill>
                  <a:srgbClr val="000000"/>
                </a:solidFill>
              </a:rPr>
              <a:t>More </a:t>
            </a:r>
            <a:r>
              <a:rPr lang="da-DK" sz="2000" dirty="0" err="1" smtClean="0">
                <a:solidFill>
                  <a:srgbClr val="000000"/>
                </a:solidFill>
              </a:rPr>
              <a:t>healthy</a:t>
            </a:r>
            <a:r>
              <a:rPr lang="da-DK" sz="2000" dirty="0" smtClean="0">
                <a:solidFill>
                  <a:srgbClr val="000000"/>
                </a:solidFill>
              </a:rPr>
              <a:t> lives</a:t>
            </a:r>
          </a:p>
          <a:p>
            <a:pPr marL="342900" indent="-342900">
              <a:buFont typeface="Arial" panose="020B0604020202020204" pitchFamily="34" charset="0"/>
              <a:buChar char="•"/>
            </a:pPr>
            <a:r>
              <a:rPr lang="da-DK" sz="2000" dirty="0" err="1" smtClean="0">
                <a:solidFill>
                  <a:srgbClr val="000000"/>
                </a:solidFill>
              </a:rPr>
              <a:t>Reduces</a:t>
            </a:r>
            <a:r>
              <a:rPr lang="da-DK" sz="2000" dirty="0" smtClean="0">
                <a:solidFill>
                  <a:srgbClr val="000000"/>
                </a:solidFill>
              </a:rPr>
              <a:t> ressources, etc.</a:t>
            </a:r>
          </a:p>
          <a:p>
            <a:pPr marL="342900" indent="-342900">
              <a:buFont typeface="Arial" panose="020B0604020202020204" pitchFamily="34" charset="0"/>
              <a:buChar char="•"/>
            </a:pPr>
            <a:endParaRPr lang="da-DK" sz="2000" dirty="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87042" name="Picture 2" descr="Billedresultat for Value cre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277" y="1907654"/>
            <a:ext cx="5345526" cy="30001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2006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00A6AA"/>
                </a:solidFill>
              </a:rPr>
              <a:t>E</a:t>
            </a:r>
            <a:r>
              <a:rPr lang="da-DK" dirty="0" smtClean="0"/>
              <a:t> – as in </a:t>
            </a:r>
            <a:r>
              <a:rPr lang="da-DK" sz="3200" i="1" dirty="0" err="1" smtClean="0"/>
              <a:t>Efficiency</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16</a:t>
            </a:fld>
            <a:endParaRPr lang="da-DK" dirty="0"/>
          </a:p>
        </p:txBody>
      </p:sp>
      <p:sp>
        <p:nvSpPr>
          <p:cNvPr id="11" name="Tekstfelt 10"/>
          <p:cNvSpPr txBox="1"/>
          <p:nvPr/>
        </p:nvSpPr>
        <p:spPr>
          <a:xfrm>
            <a:off x="1101752" y="1631211"/>
            <a:ext cx="4655289" cy="3693319"/>
          </a:xfrm>
          <a:prstGeom prst="rect">
            <a:avLst/>
          </a:prstGeom>
          <a:noFill/>
        </p:spPr>
        <p:txBody>
          <a:bodyPr wrap="square" lIns="0" tIns="0" rIns="0" bIns="0" rtlCol="0">
            <a:spAutoFit/>
          </a:bodyPr>
          <a:lstStyle/>
          <a:p>
            <a:endParaRPr lang="da-DK" sz="2000" dirty="0">
              <a:solidFill>
                <a:srgbClr val="000000"/>
              </a:solidFill>
            </a:endParaRPr>
          </a:p>
          <a:p>
            <a:r>
              <a:rPr lang="da-DK" sz="2000" b="1" i="1" noProof="0" dirty="0" err="1" smtClean="0">
                <a:solidFill>
                  <a:srgbClr val="000000"/>
                </a:solidFill>
              </a:rPr>
              <a:t>Efficiency</a:t>
            </a:r>
            <a:r>
              <a:rPr lang="da-DK" sz="2000" b="1" i="1" noProof="0" dirty="0" smtClean="0">
                <a:solidFill>
                  <a:srgbClr val="000000"/>
                </a:solidFill>
              </a:rPr>
              <a:t> in </a:t>
            </a:r>
            <a:r>
              <a:rPr lang="da-DK" sz="2000" b="1" i="1" noProof="0" dirty="0" err="1" smtClean="0">
                <a:solidFill>
                  <a:srgbClr val="00A6AA"/>
                </a:solidFill>
              </a:rPr>
              <a:t>getting</a:t>
            </a:r>
            <a:r>
              <a:rPr lang="da-DK" sz="2000" b="1" i="1" noProof="0" dirty="0" smtClean="0">
                <a:solidFill>
                  <a:srgbClr val="00A6AA"/>
                </a:solidFill>
              </a:rPr>
              <a:t> </a:t>
            </a:r>
            <a:r>
              <a:rPr lang="da-DK" sz="2000" b="1" i="1" noProof="0" dirty="0" err="1" smtClean="0">
                <a:solidFill>
                  <a:srgbClr val="00A6AA"/>
                </a:solidFill>
              </a:rPr>
              <a:t>things</a:t>
            </a:r>
            <a:r>
              <a:rPr lang="da-DK" sz="2000" b="1" i="1" noProof="0" dirty="0" smtClean="0">
                <a:solidFill>
                  <a:srgbClr val="00A6AA"/>
                </a:solidFill>
              </a:rPr>
              <a:t> done</a:t>
            </a:r>
            <a:endParaRPr lang="da-DK" sz="2000" i="1" noProof="0" dirty="0" smtClean="0">
              <a:solidFill>
                <a:srgbClr val="00A6AA"/>
              </a:solidFill>
            </a:endParaRP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Logical</a:t>
            </a:r>
            <a:r>
              <a:rPr lang="da-DK" sz="2000" noProof="0" dirty="0" smtClean="0">
                <a:solidFill>
                  <a:srgbClr val="000000"/>
                </a:solidFill>
              </a:rPr>
              <a:t> plan with </a:t>
            </a:r>
            <a:r>
              <a:rPr lang="da-DK" sz="2000" noProof="0" dirty="0" err="1" smtClean="0">
                <a:solidFill>
                  <a:srgbClr val="000000"/>
                </a:solidFill>
              </a:rPr>
              <a:t>workpackages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Focussed</a:t>
            </a:r>
            <a:r>
              <a:rPr lang="da-DK" sz="2000" noProof="0" dirty="0" smtClean="0">
                <a:solidFill>
                  <a:srgbClr val="000000"/>
                </a:solidFill>
              </a:rPr>
              <a:t>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endParaRPr lang="da-DK" sz="2000" noProof="0" dirty="0" smtClean="0">
              <a:solidFill>
                <a:srgbClr val="000000"/>
              </a:solidFill>
            </a:endParaRPr>
          </a:p>
          <a:p>
            <a:pPr marL="342900" indent="-342900">
              <a:buFont typeface="Arial" panose="020B0604020202020204" pitchFamily="34" charset="0"/>
              <a:buChar char="•"/>
            </a:pPr>
            <a:r>
              <a:rPr lang="da-DK" sz="2000" noProof="0" dirty="0" smtClean="0">
                <a:solidFill>
                  <a:srgbClr val="000000"/>
                </a:solidFill>
              </a:rPr>
              <a:t>Clear milestones &amp; </a:t>
            </a: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deliverables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Use</a:t>
            </a:r>
            <a:r>
              <a:rPr lang="da-DK" sz="2000" noProof="0" dirty="0" smtClean="0">
                <a:solidFill>
                  <a:srgbClr val="000000"/>
                </a:solidFill>
              </a:rPr>
              <a:t> of </a:t>
            </a:r>
            <a:r>
              <a:rPr lang="da-DK" sz="2000" noProof="0" dirty="0" err="1" smtClean="0">
                <a:solidFill>
                  <a:srgbClr val="000000"/>
                </a:solidFill>
              </a:rPr>
              <a:t>proceeds</a:t>
            </a:r>
            <a:r>
              <a:rPr lang="da-DK" sz="2000" noProof="0" dirty="0" smtClean="0">
                <a:solidFill>
                  <a:srgbClr val="000000"/>
                </a:solidFill>
              </a:rPr>
              <a:t> (</a:t>
            </a:r>
            <a:r>
              <a:rPr lang="da-DK" sz="2000" i="1" noProof="0" dirty="0" err="1" smtClean="0">
                <a:solidFill>
                  <a:srgbClr val="000000"/>
                </a:solidFill>
              </a:rPr>
              <a:t>use</a:t>
            </a:r>
            <a:r>
              <a:rPr lang="da-DK" sz="2000" i="1" noProof="0" dirty="0" smtClean="0">
                <a:solidFill>
                  <a:srgbClr val="000000"/>
                </a:solidFill>
              </a:rPr>
              <a:t> of </a:t>
            </a:r>
            <a:r>
              <a:rPr lang="da-DK" sz="2000" i="1" noProof="0" dirty="0" err="1" smtClean="0">
                <a:solidFill>
                  <a:srgbClr val="000000"/>
                </a:solidFill>
              </a:rPr>
              <a:t>our</a:t>
            </a:r>
            <a:r>
              <a:rPr lang="da-DK" sz="2000" i="1" noProof="0" dirty="0" smtClean="0">
                <a:solidFill>
                  <a:srgbClr val="000000"/>
                </a:solidFill>
              </a:rPr>
              <a:t> </a:t>
            </a:r>
            <a:r>
              <a:rPr lang="da-DK" sz="2000" i="1" noProof="0" dirty="0" err="1" smtClean="0">
                <a:solidFill>
                  <a:srgbClr val="000000"/>
                </a:solidFill>
              </a:rPr>
              <a:t>money</a:t>
            </a:r>
            <a:r>
              <a:rPr lang="da-DK" sz="2000" i="1" noProof="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Governance</a:t>
            </a:r>
            <a:r>
              <a:rPr lang="da-DK" sz="2000" dirty="0" smtClean="0">
                <a:solidFill>
                  <a:srgbClr val="000000"/>
                </a:solidFill>
              </a:rPr>
              <a:t> model</a:t>
            </a:r>
          </a:p>
          <a:p>
            <a:pPr marL="342900" indent="-342900">
              <a:buFont typeface="Arial" panose="020B0604020202020204" pitchFamily="34" charset="0"/>
              <a:buChar char="•"/>
            </a:pPr>
            <a:r>
              <a:rPr lang="da-DK" sz="2000" dirty="0" smtClean="0">
                <a:solidFill>
                  <a:srgbClr val="000000"/>
                </a:solidFill>
              </a:rPr>
              <a:t>Project </a:t>
            </a:r>
            <a:r>
              <a:rPr lang="da-DK" sz="2000" dirty="0" err="1" smtClean="0">
                <a:solidFill>
                  <a:srgbClr val="000000"/>
                </a:solidFill>
              </a:rPr>
              <a:t>leader</a:t>
            </a:r>
            <a:r>
              <a:rPr lang="da-DK" sz="2000" dirty="0" smtClean="0">
                <a:solidFill>
                  <a:srgbClr val="000000"/>
                </a:solidFill>
              </a:rPr>
              <a:t> </a:t>
            </a:r>
            <a:r>
              <a:rPr lang="da-DK" sz="2000" dirty="0" err="1" smtClean="0">
                <a:solidFill>
                  <a:srgbClr val="000000"/>
                </a:solidFill>
              </a:rPr>
              <a:t>competencies</a:t>
            </a:r>
            <a:endParaRPr lang="da-DK" sz="2000" dirty="0" smtClean="0">
              <a:solidFill>
                <a:srgbClr val="000000"/>
              </a:solidFill>
            </a:endParaRPr>
          </a:p>
          <a:p>
            <a:pPr marL="342900" indent="-342900">
              <a:buFont typeface="Arial" panose="020B0604020202020204" pitchFamily="34" charset="0"/>
              <a:buChar char="•"/>
            </a:pPr>
            <a:endParaRPr lang="da-DK" sz="2000" noProof="0" dirty="0" smtClean="0">
              <a:solidFill>
                <a:srgbClr val="000000"/>
              </a:solidFill>
            </a:endParaRPr>
          </a:p>
          <a:p>
            <a:endParaRPr lang="da-DK" sz="2000" i="1" dirty="0" smtClean="0">
              <a:solidFill>
                <a:srgbClr val="000000"/>
              </a:solidFill>
            </a:endParaRPr>
          </a:p>
        </p:txBody>
      </p:sp>
      <p:pic>
        <p:nvPicPr>
          <p:cNvPr id="89092" name="Picture 4" descr="Billedresultat for efficiency in the project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92" y="388646"/>
            <a:ext cx="5878615" cy="58786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96197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FF0000"/>
                </a:solidFill>
              </a:rPr>
              <a:t>I</a:t>
            </a:r>
            <a:r>
              <a:rPr lang="da-DK" dirty="0" smtClean="0"/>
              <a:t> – as in </a:t>
            </a:r>
            <a:r>
              <a:rPr lang="da-DK" sz="3200" i="1" dirty="0" smtClean="0"/>
              <a:t>Implementation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17</a:t>
            </a:fld>
            <a:endParaRPr lang="da-DK" dirty="0"/>
          </a:p>
        </p:txBody>
      </p:sp>
      <p:sp>
        <p:nvSpPr>
          <p:cNvPr id="11" name="Tekstfelt 10"/>
          <p:cNvSpPr txBox="1"/>
          <p:nvPr/>
        </p:nvSpPr>
        <p:spPr>
          <a:xfrm>
            <a:off x="1101752" y="1631211"/>
            <a:ext cx="4655289" cy="4001095"/>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Implementation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Who</a:t>
            </a:r>
            <a:r>
              <a:rPr lang="da-DK" sz="2000" noProof="0" dirty="0" smtClean="0">
                <a:solidFill>
                  <a:srgbClr val="000000"/>
                </a:solidFill>
              </a:rPr>
              <a:t> will </a:t>
            </a:r>
            <a:r>
              <a:rPr lang="da-DK" sz="2000" noProof="0" dirty="0" err="1" smtClean="0">
                <a:solidFill>
                  <a:srgbClr val="000000"/>
                </a:solidFill>
              </a:rPr>
              <a:t>take</a:t>
            </a:r>
            <a:r>
              <a:rPr lang="da-DK" sz="2000" noProof="0" dirty="0" smtClean="0">
                <a:solidFill>
                  <a:srgbClr val="000000"/>
                </a:solidFill>
              </a:rPr>
              <a:t> over </a:t>
            </a:r>
            <a:r>
              <a:rPr lang="da-DK" sz="2000" noProof="0" dirty="0" err="1" smtClean="0">
                <a:solidFill>
                  <a:srgbClr val="000000"/>
                </a:solidFill>
              </a:rPr>
              <a:t>after</a:t>
            </a:r>
            <a:r>
              <a:rPr lang="da-DK" sz="2000" noProof="0" dirty="0" smtClean="0">
                <a:solidFill>
                  <a:srgbClr val="000000"/>
                </a:solidFill>
              </a:rPr>
              <a:t> the </a:t>
            </a:r>
            <a:r>
              <a:rPr lang="da-DK" sz="2000" noProof="0" dirty="0" err="1" smtClean="0">
                <a:solidFill>
                  <a:srgbClr val="000000"/>
                </a:solidFill>
              </a:rPr>
              <a:t>project</a:t>
            </a:r>
            <a:r>
              <a:rPr lang="da-DK" sz="2000" noProof="0" dirty="0" smtClean="0">
                <a:solidFill>
                  <a:srgbClr val="000000"/>
                </a:solidFill>
              </a:rPr>
              <a:t> </a:t>
            </a:r>
            <a:r>
              <a:rPr lang="da-DK" sz="2000" noProof="0" dirty="0" err="1" smtClean="0">
                <a:solidFill>
                  <a:srgbClr val="000000"/>
                </a:solidFill>
              </a:rPr>
              <a:t>ends</a:t>
            </a:r>
            <a:r>
              <a:rPr lang="da-DK" sz="2000" noProof="0" dirty="0" smtClean="0">
                <a:solidFill>
                  <a:srgbClr val="000000"/>
                </a:solidFill>
              </a:rPr>
              <a:t>?</a:t>
            </a:r>
          </a:p>
          <a:p>
            <a:pPr marL="342900" indent="-342900">
              <a:buFont typeface="Arial" panose="020B0604020202020204" pitchFamily="34" charset="0"/>
              <a:buChar char="•"/>
            </a:pPr>
            <a:r>
              <a:rPr lang="da-DK" sz="2000" noProof="0" dirty="0" smtClean="0">
                <a:solidFill>
                  <a:srgbClr val="000000"/>
                </a:solidFill>
              </a:rPr>
              <a:t>Is the </a:t>
            </a:r>
            <a:r>
              <a:rPr lang="da-DK" sz="2000" noProof="0" dirty="0" err="1" smtClean="0">
                <a:solidFill>
                  <a:srgbClr val="000000"/>
                </a:solidFill>
              </a:rPr>
              <a:t>value</a:t>
            </a:r>
            <a:r>
              <a:rPr lang="da-DK" sz="2000" noProof="0" dirty="0" smtClean="0">
                <a:solidFill>
                  <a:srgbClr val="000000"/>
                </a:solidFill>
              </a:rPr>
              <a:t> </a:t>
            </a:r>
            <a:r>
              <a:rPr lang="da-DK" sz="2000" noProof="0" dirty="0" err="1" smtClean="0">
                <a:solidFill>
                  <a:srgbClr val="000000"/>
                </a:solidFill>
              </a:rPr>
              <a:t>creation</a:t>
            </a:r>
            <a:r>
              <a:rPr lang="da-DK" sz="2000" noProof="0" dirty="0" smtClean="0">
                <a:solidFill>
                  <a:srgbClr val="000000"/>
                </a:solidFill>
              </a:rPr>
              <a:t> and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r>
              <a:rPr lang="da-DK" sz="2000" noProof="0" dirty="0" smtClean="0">
                <a:solidFill>
                  <a:srgbClr val="000000"/>
                </a:solidFill>
              </a:rPr>
              <a:t> </a:t>
            </a:r>
            <a:r>
              <a:rPr lang="da-DK" sz="2000" noProof="0" dirty="0" err="1" smtClean="0">
                <a:solidFill>
                  <a:srgbClr val="000000"/>
                </a:solidFill>
              </a:rPr>
              <a:t>enough</a:t>
            </a:r>
            <a:r>
              <a:rPr lang="da-DK" sz="2000" noProof="0" dirty="0" smtClean="0">
                <a:solidFill>
                  <a:srgbClr val="000000"/>
                </a:solidFill>
              </a:rPr>
              <a:t> for the </a:t>
            </a:r>
            <a:r>
              <a:rPr lang="da-DK" sz="2000" noProof="0" dirty="0" err="1" smtClean="0">
                <a:solidFill>
                  <a:srgbClr val="000000"/>
                </a:solidFill>
              </a:rPr>
              <a:t>next</a:t>
            </a:r>
            <a:r>
              <a:rPr lang="da-DK" sz="2000" noProof="0" dirty="0" smtClean="0">
                <a:solidFill>
                  <a:srgbClr val="000000"/>
                </a:solidFill>
              </a:rPr>
              <a:t> investor?</a:t>
            </a:r>
          </a:p>
          <a:p>
            <a:pPr marL="342900" indent="-342900">
              <a:buFont typeface="Arial" panose="020B0604020202020204" pitchFamily="34" charset="0"/>
              <a:buChar char="•"/>
            </a:pPr>
            <a:r>
              <a:rPr lang="da-DK" sz="2000" dirty="0" err="1" smtClean="0">
                <a:solidFill>
                  <a:srgbClr val="000000"/>
                </a:solidFill>
              </a:rPr>
              <a:t>Others</a:t>
            </a:r>
            <a:r>
              <a:rPr lang="da-DK" sz="2000" dirty="0" smtClean="0">
                <a:solidFill>
                  <a:srgbClr val="000000"/>
                </a:solidFill>
              </a:rPr>
              <a:t> </a:t>
            </a:r>
            <a:r>
              <a:rPr lang="da-DK" sz="2000" dirty="0" err="1" smtClean="0">
                <a:solidFill>
                  <a:srgbClr val="000000"/>
                </a:solidFill>
              </a:rPr>
              <a:t>barriers</a:t>
            </a:r>
            <a:r>
              <a:rPr lang="da-DK" sz="2000" dirty="0" smtClean="0">
                <a:solidFill>
                  <a:srgbClr val="000000"/>
                </a:solidFill>
              </a:rPr>
              <a:t> for implementation?</a:t>
            </a:r>
          </a:p>
          <a:p>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a:p>
            <a:pPr marL="342900" indent="-342900">
              <a:buFont typeface="Arial" panose="020B0604020202020204" pitchFamily="34" charset="0"/>
              <a:buChar char="•"/>
            </a:pPr>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3" name="Picture 2" descr="Billedresultat for Imple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4" y="1269124"/>
            <a:ext cx="6121085" cy="41156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90345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18</a:t>
            </a:fld>
            <a:endParaRPr lang="en-GB" dirty="0"/>
          </a:p>
        </p:txBody>
      </p:sp>
      <p:pic>
        <p:nvPicPr>
          <p:cNvPr id="87042" name="Picture 2" descr="Billedresultat for world goals 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2" y="455613"/>
            <a:ext cx="11655416" cy="577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571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19</a:t>
            </a:fld>
            <a:endParaRPr lang="en-GB" dirty="0"/>
          </a:p>
        </p:txBody>
      </p:sp>
      <p:pic>
        <p:nvPicPr>
          <p:cNvPr id="88068" name="Picture 4" descr="Billedresultat for innofou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8933" cy="68675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kstfelt 2"/>
          <p:cNvSpPr txBox="1"/>
          <p:nvPr/>
        </p:nvSpPr>
        <p:spPr>
          <a:xfrm>
            <a:off x="0" y="5011341"/>
            <a:ext cx="12208932" cy="2277547"/>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3600" dirty="0" smtClean="0">
                <a:solidFill>
                  <a:schemeClr val="bg1"/>
                </a:solidFill>
              </a:rPr>
              <a:t>More </a:t>
            </a:r>
            <a:r>
              <a:rPr lang="en-US" sz="3600" dirty="0" smtClean="0">
                <a:solidFill>
                  <a:schemeClr val="bg1"/>
                </a:solidFill>
              </a:rPr>
              <a:t>opportunities</a:t>
            </a:r>
            <a:r>
              <a:rPr lang="da-DK" sz="3600" dirty="0" smtClean="0">
                <a:solidFill>
                  <a:schemeClr val="bg1"/>
                </a:solidFill>
              </a:rPr>
              <a:t> for researchers and </a:t>
            </a:r>
            <a:r>
              <a:rPr lang="en-US" sz="3600" dirty="0" smtClean="0">
                <a:solidFill>
                  <a:schemeClr val="bg1"/>
                </a:solidFill>
              </a:rPr>
              <a:t>entrepreneurs</a:t>
            </a:r>
          </a:p>
          <a:p>
            <a:endParaRPr lang="en-US" sz="3200" dirty="0">
              <a:solidFill>
                <a:schemeClr val="bg1"/>
              </a:solidFill>
            </a:endParaRPr>
          </a:p>
          <a:p>
            <a:endParaRPr lang="en-US" sz="3200" dirty="0" smtClean="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1782333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Lige forbindelse 19"/>
          <p:cNvCxnSpPr/>
          <p:nvPr/>
        </p:nvCxnSpPr>
        <p:spPr>
          <a:xfrm>
            <a:off x="446981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814398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796926"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446981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814398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796926"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a-DK" sz="3200" dirty="0" smtClean="0"/>
              <a:t>From science to </a:t>
            </a:r>
            <a:r>
              <a:rPr lang="da-DK" sz="3200" dirty="0" err="1" smtClean="0"/>
              <a:t>value</a:t>
            </a:r>
            <a:endParaRPr lang="da-DK" sz="3200" dirty="0"/>
          </a:p>
        </p:txBody>
      </p:sp>
      <p:sp>
        <p:nvSpPr>
          <p:cNvPr id="5" name="Ellipse 4"/>
          <p:cNvSpPr/>
          <p:nvPr/>
        </p:nvSpPr>
        <p:spPr>
          <a:xfrm>
            <a:off x="2216179"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1</a:t>
            </a:r>
          </a:p>
        </p:txBody>
      </p:sp>
      <p:sp>
        <p:nvSpPr>
          <p:cNvPr id="6" name="Tekstfelt 5"/>
          <p:cNvSpPr txBox="1"/>
          <p:nvPr/>
        </p:nvSpPr>
        <p:spPr>
          <a:xfrm>
            <a:off x="796926"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RUC </a:t>
            </a:r>
            <a:r>
              <a:rPr lang="da-DK" sz="2400" b="1" noProof="0" dirty="0" smtClean="0">
                <a:solidFill>
                  <a:schemeClr val="bg1"/>
                </a:solidFill>
              </a:rPr>
              <a:t>Science</a:t>
            </a:r>
          </a:p>
        </p:txBody>
      </p:sp>
      <p:sp>
        <p:nvSpPr>
          <p:cNvPr id="11" name="Ellipse 10"/>
          <p:cNvSpPr/>
          <p:nvPr/>
        </p:nvSpPr>
        <p:spPr>
          <a:xfrm>
            <a:off x="586005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2</a:t>
            </a:r>
          </a:p>
        </p:txBody>
      </p:sp>
      <p:sp>
        <p:nvSpPr>
          <p:cNvPr id="12" name="Tekstfelt 11"/>
          <p:cNvSpPr txBox="1"/>
          <p:nvPr/>
        </p:nvSpPr>
        <p:spPr>
          <a:xfrm>
            <a:off x="446981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IFD-</a:t>
            </a:r>
            <a:r>
              <a:rPr lang="da-DK" sz="2400" b="1" dirty="0" err="1" smtClean="0">
                <a:solidFill>
                  <a:schemeClr val="bg1"/>
                </a:solidFill>
              </a:rPr>
              <a:t>investment</a:t>
            </a:r>
            <a:endParaRPr lang="da-DK" sz="2400" b="1" noProof="0" dirty="0" smtClean="0">
              <a:solidFill>
                <a:schemeClr val="bg1"/>
              </a:solidFill>
            </a:endParaRPr>
          </a:p>
        </p:txBody>
      </p:sp>
      <p:sp>
        <p:nvSpPr>
          <p:cNvPr id="13" name="Ellipse 12"/>
          <p:cNvSpPr/>
          <p:nvPr/>
        </p:nvSpPr>
        <p:spPr>
          <a:xfrm>
            <a:off x="953422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rPr>
              <a:t>3</a:t>
            </a:r>
            <a:endParaRPr lang="da-DK" sz="2000" b="1" noProof="0" dirty="0" smtClean="0">
              <a:solidFill>
                <a:schemeClr val="tx2"/>
              </a:solidFill>
            </a:endParaRPr>
          </a:p>
        </p:txBody>
      </p:sp>
      <p:sp>
        <p:nvSpPr>
          <p:cNvPr id="14" name="Tekstfelt 13"/>
          <p:cNvSpPr txBox="1"/>
          <p:nvPr/>
        </p:nvSpPr>
        <p:spPr>
          <a:xfrm>
            <a:off x="814398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Value</a:t>
            </a:r>
            <a:endParaRPr lang="da-DK" sz="2400" b="1" noProof="0" dirty="0" smtClean="0">
              <a:solidFill>
                <a:schemeClr val="bg1"/>
              </a:solidFill>
            </a:endParaRPr>
          </a:p>
        </p:txBody>
      </p:sp>
    </p:spTree>
    <p:extLst>
      <p:ext uri="{BB962C8B-B14F-4D97-AF65-F5344CB8AC3E}">
        <p14:creationId xmlns:p14="http://schemas.microsoft.com/office/powerpoint/2010/main" val="428762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20</a:t>
            </a:fld>
            <a:endParaRPr lang="en-GB" dirty="0"/>
          </a:p>
        </p:txBody>
      </p:sp>
      <p:sp>
        <p:nvSpPr>
          <p:cNvPr id="5" name="Rektangel 4"/>
          <p:cNvSpPr/>
          <p:nvPr/>
        </p:nvSpPr>
        <p:spPr>
          <a:xfrm>
            <a:off x="862642" y="1560228"/>
            <a:ext cx="5212155" cy="4416594"/>
          </a:xfrm>
          <a:prstGeom prst="rect">
            <a:avLst/>
          </a:prstGeom>
        </p:spPr>
        <p:txBody>
          <a:bodyPr wrap="square">
            <a:spAutoFit/>
          </a:bodyPr>
          <a:lstStyle/>
          <a:p>
            <a:pPr marL="342900" indent="-342900">
              <a:buFont typeface="Arial" panose="020B0604020202020204" pitchFamily="34" charset="0"/>
              <a:buChar char="•"/>
            </a:pPr>
            <a:r>
              <a:rPr lang="da-DK" altLang="da-DK" sz="2000" dirty="0"/>
              <a:t>Significant professional </a:t>
            </a:r>
            <a:r>
              <a:rPr lang="da-DK" altLang="da-DK" sz="2000" dirty="0" smtClean="0"/>
              <a:t>work-experience</a:t>
            </a:r>
            <a:endParaRPr lang="da-DK" altLang="da-DK" sz="2000" dirty="0"/>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altLang="da-DK" sz="2000" dirty="0"/>
              <a:t>Entrepreneurs will receive:</a:t>
            </a:r>
          </a:p>
          <a:p>
            <a:pPr marL="1000131" lvl="1" indent="-457200">
              <a:buFont typeface="+mj-lt"/>
              <a:buAutoNum type="arabicPeriod"/>
            </a:pPr>
            <a:r>
              <a:rPr lang="da-DK" altLang="da-DK" sz="2000" dirty="0" err="1"/>
              <a:t>Monthly</a:t>
            </a:r>
            <a:r>
              <a:rPr lang="da-DK" altLang="da-DK" sz="2000" dirty="0"/>
              <a:t> </a:t>
            </a:r>
            <a:r>
              <a:rPr lang="da-DK" altLang="da-DK" sz="2000" dirty="0" smtClean="0"/>
              <a:t>grant </a:t>
            </a:r>
            <a:r>
              <a:rPr lang="da-DK" altLang="da-DK" sz="2000" dirty="0"/>
              <a:t>of DKK 30,000 for a 12 month period </a:t>
            </a:r>
          </a:p>
          <a:p>
            <a:pPr marL="1000131" lvl="1" indent="-457200">
              <a:buFont typeface="+mj-lt"/>
              <a:buAutoNum type="arabicPeriod"/>
            </a:pPr>
            <a:r>
              <a:rPr lang="da-DK" altLang="da-DK" sz="2000" dirty="0"/>
              <a:t>A </a:t>
            </a:r>
            <a:r>
              <a:rPr lang="da-DK" altLang="da-DK" sz="2000" dirty="0" err="1"/>
              <a:t>special</a:t>
            </a:r>
            <a:r>
              <a:rPr lang="da-DK" altLang="da-DK" sz="2000" dirty="0"/>
              <a:t> grant of DKK </a:t>
            </a:r>
            <a:r>
              <a:rPr lang="da-DK" altLang="da-DK" sz="2000" dirty="0" smtClean="0"/>
              <a:t>100,000 </a:t>
            </a:r>
            <a:r>
              <a:rPr lang="da-DK" altLang="da-DK" sz="2000" dirty="0"/>
              <a:t>to </a:t>
            </a:r>
            <a:r>
              <a:rPr lang="da-DK" altLang="da-DK" sz="2000" dirty="0" smtClean="0"/>
              <a:t>cover up-front finance</a:t>
            </a:r>
            <a:endParaRPr lang="da-DK" altLang="da-DK" sz="2000" dirty="0"/>
          </a:p>
          <a:p>
            <a:endParaRPr lang="da-DK" altLang="da-DK" sz="2000" dirty="0"/>
          </a:p>
          <a:p>
            <a:pPr marL="342900" indent="-342900">
              <a:buFont typeface="Arial" panose="020B0604020202020204" pitchFamily="34" charset="0"/>
              <a:buChar char="•"/>
            </a:pPr>
            <a:r>
              <a:rPr lang="da-DK" altLang="da-DK" sz="2000" dirty="0" smtClean="0"/>
              <a:t>Entrepreneurs </a:t>
            </a:r>
            <a:r>
              <a:rPr lang="da-DK" altLang="da-DK" sz="2000" dirty="0"/>
              <a:t>will be </a:t>
            </a:r>
            <a:r>
              <a:rPr lang="da-DK" altLang="da-DK" sz="2000" dirty="0" smtClean="0"/>
              <a:t>followed </a:t>
            </a:r>
            <a:r>
              <a:rPr lang="da-DK" altLang="da-DK" sz="2000" dirty="0"/>
              <a:t>to identify the </a:t>
            </a:r>
            <a:r>
              <a:rPr lang="da-DK" altLang="da-DK" sz="2000" dirty="0" err="1"/>
              <a:t>need</a:t>
            </a:r>
            <a:r>
              <a:rPr lang="da-DK" altLang="da-DK" sz="2000" dirty="0"/>
              <a:t> for knowledge, </a:t>
            </a:r>
            <a:r>
              <a:rPr lang="da-DK" altLang="da-DK" sz="2000" dirty="0" smtClean="0"/>
              <a:t>sparring and network</a:t>
            </a:r>
            <a:endParaRPr lang="da-DK" sz="2000" dirty="0"/>
          </a:p>
          <a:p>
            <a:pPr marL="342900" indent="-342900">
              <a:buFont typeface="Arial" panose="020B0604020202020204" pitchFamily="34" charset="0"/>
              <a:buChar char="•"/>
            </a:pPr>
            <a:endParaRPr lang="da-DK" altLang="da-DK" sz="2000" dirty="0" smtClean="0"/>
          </a:p>
          <a:p>
            <a:pPr marL="342900" indent="-342900">
              <a:buFont typeface="Arial" panose="020B0604020202020204" pitchFamily="34" charset="0"/>
              <a:buChar char="•"/>
            </a:pPr>
            <a:r>
              <a:rPr lang="da-DK" altLang="da-DK" sz="2000" dirty="0" smtClean="0"/>
              <a:t>Social </a:t>
            </a:r>
            <a:r>
              <a:rPr lang="da-DK" altLang="da-DK" sz="2000" dirty="0"/>
              <a:t>impact </a:t>
            </a:r>
            <a:r>
              <a:rPr lang="da-DK" altLang="da-DK" sz="2000" dirty="0" smtClean="0"/>
              <a:t>matter</a:t>
            </a:r>
            <a:endParaRPr lang="da-DK" sz="2000" dirty="0"/>
          </a:p>
          <a:p>
            <a:endParaRPr lang="da-DK" dirty="0"/>
          </a:p>
        </p:txBody>
      </p:sp>
      <p:sp>
        <p:nvSpPr>
          <p:cNvPr id="9"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a:t>
            </a:r>
            <a:r>
              <a:rPr lang="da-DK" dirty="0" smtClean="0"/>
              <a:t>: </a:t>
            </a:r>
            <a:r>
              <a:rPr lang="da-DK" dirty="0" err="1" smtClean="0"/>
              <a:t>InnoFounder</a:t>
            </a:r>
            <a:r>
              <a:rPr lang="da-DK" dirty="0" smtClean="0"/>
              <a:t> </a:t>
            </a:r>
            <a:r>
              <a:rPr lang="da-DK" dirty="0" err="1"/>
              <a:t>Experienced</a:t>
            </a:r>
            <a:r>
              <a:rPr lang="da-DK" dirty="0"/>
              <a:t> </a:t>
            </a:r>
          </a:p>
        </p:txBody>
      </p:sp>
      <p:pic>
        <p:nvPicPr>
          <p:cNvPr id="87045" name="Picture 5" descr="Billedresultat for innofounder"/>
          <p:cNvPicPr>
            <a:picLocks noChangeAspect="1" noChangeArrowheads="1"/>
          </p:cNvPicPr>
          <p:nvPr/>
        </p:nvPicPr>
        <p:blipFill rotWithShape="1">
          <a:blip r:embed="rId2">
            <a:extLst>
              <a:ext uri="{28A0092B-C50C-407E-A947-70E740481C1C}">
                <a14:useLocalDpi xmlns:a14="http://schemas.microsoft.com/office/drawing/2010/main" val="0"/>
              </a:ext>
            </a:extLst>
          </a:blip>
          <a:srcRect b="13553"/>
          <a:stretch/>
        </p:blipFill>
        <p:spPr bwMode="auto">
          <a:xfrm>
            <a:off x="6381449" y="1560228"/>
            <a:ext cx="4899361" cy="42353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50375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tre puslebrik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233" y="1114121"/>
            <a:ext cx="6450531" cy="430035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21</a:t>
            </a:fld>
            <a:endParaRPr lang="en-GB" dirty="0"/>
          </a:p>
        </p:txBody>
      </p:sp>
      <p:sp>
        <p:nvSpPr>
          <p:cNvPr id="3" name="Rektangel 2"/>
          <p:cNvSpPr/>
          <p:nvPr/>
        </p:nvSpPr>
        <p:spPr>
          <a:xfrm>
            <a:off x="4450372" y="3198168"/>
            <a:ext cx="3288080" cy="461665"/>
          </a:xfrm>
          <a:prstGeom prst="rect">
            <a:avLst/>
          </a:prstGeom>
        </p:spPr>
        <p:txBody>
          <a:bodyPr wrap="none">
            <a:spAutoFit/>
          </a:bodyPr>
          <a:lstStyle/>
          <a:p>
            <a:r>
              <a:rPr lang="da-DK" sz="2400" dirty="0">
                <a:solidFill>
                  <a:schemeClr val="bg1"/>
                </a:solidFill>
              </a:rPr>
              <a:t>Senior Industry Fellow</a:t>
            </a:r>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 </a:t>
            </a:r>
            <a:r>
              <a:rPr lang="da-DK" dirty="0" smtClean="0"/>
              <a:t>Industrial </a:t>
            </a:r>
            <a:r>
              <a:rPr lang="da-DK" dirty="0"/>
              <a:t>Fellow</a:t>
            </a:r>
          </a:p>
        </p:txBody>
      </p:sp>
      <p:sp>
        <p:nvSpPr>
          <p:cNvPr id="4" name="Rektangel 3"/>
          <p:cNvSpPr/>
          <p:nvPr/>
        </p:nvSpPr>
        <p:spPr>
          <a:xfrm>
            <a:off x="862642" y="1720840"/>
            <a:ext cx="4912341" cy="3877985"/>
          </a:xfrm>
          <a:prstGeom prst="rect">
            <a:avLst/>
          </a:prstGeom>
        </p:spPr>
        <p:txBody>
          <a:bodyPr wrap="square">
            <a:spAutoFit/>
          </a:bodyPr>
          <a:lstStyle/>
          <a:p>
            <a:pPr marL="342900" indent="-342900">
              <a:spcAft>
                <a:spcPts val="1200"/>
              </a:spcAft>
              <a:buFont typeface="Arial" panose="020B0604020202020204" pitchFamily="34" charset="0"/>
              <a:buChar char="•"/>
            </a:pPr>
            <a:r>
              <a:rPr lang="da-DK" altLang="da-DK" sz="2400" dirty="0"/>
              <a:t>Company and </a:t>
            </a:r>
            <a:r>
              <a:rPr lang="da-DK" altLang="da-DK" sz="2400" dirty="0" err="1"/>
              <a:t>university</a:t>
            </a:r>
            <a:r>
              <a:rPr lang="da-DK" altLang="da-DK" sz="2400" dirty="0"/>
              <a:t> </a:t>
            </a:r>
            <a:r>
              <a:rPr lang="da-DK" altLang="da-DK" sz="2400" dirty="0" err="1"/>
              <a:t>collaboration</a:t>
            </a:r>
            <a:r>
              <a:rPr lang="da-DK" altLang="da-DK" sz="2400" dirty="0"/>
              <a:t> + </a:t>
            </a:r>
            <a:r>
              <a:rPr lang="da-DK" altLang="da-DK" sz="2400" dirty="0" err="1"/>
              <a:t>highly</a:t>
            </a:r>
            <a:r>
              <a:rPr lang="da-DK" altLang="da-DK" sz="2400" dirty="0"/>
              <a:t> </a:t>
            </a:r>
            <a:r>
              <a:rPr lang="da-DK" altLang="da-DK" sz="2400" dirty="0" err="1"/>
              <a:t>skilled</a:t>
            </a:r>
            <a:r>
              <a:rPr lang="da-DK" altLang="da-DK" sz="2400" dirty="0"/>
              <a:t> researcher </a:t>
            </a:r>
            <a:endParaRPr lang="da-DK" altLang="da-DK" sz="2400" dirty="0" smtClean="0"/>
          </a:p>
          <a:p>
            <a:pPr marL="342900" indent="-342900">
              <a:spcAft>
                <a:spcPts val="1200"/>
              </a:spcAft>
              <a:buFont typeface="Arial" panose="020B0604020202020204" pitchFamily="34" charset="0"/>
              <a:buChar char="•"/>
            </a:pPr>
            <a:r>
              <a:rPr lang="da-DK" sz="2400" dirty="0" smtClean="0"/>
              <a:t>The </a:t>
            </a:r>
            <a:r>
              <a:rPr lang="da-DK" sz="2400" dirty="0"/>
              <a:t>researcher is </a:t>
            </a:r>
            <a:r>
              <a:rPr lang="da-DK" sz="2400" dirty="0" err="1"/>
              <a:t>temporarily</a:t>
            </a:r>
            <a:r>
              <a:rPr lang="da-DK" sz="2400" dirty="0"/>
              <a:t> </a:t>
            </a:r>
            <a:r>
              <a:rPr lang="da-DK" sz="2400" dirty="0" err="1"/>
              <a:t>employed</a:t>
            </a:r>
            <a:r>
              <a:rPr lang="da-DK" sz="2400" dirty="0"/>
              <a:t> (part time or </a:t>
            </a:r>
            <a:r>
              <a:rPr lang="da-DK" sz="2400" dirty="0" err="1"/>
              <a:t>full</a:t>
            </a:r>
            <a:r>
              <a:rPr lang="da-DK" sz="2400" dirty="0"/>
              <a:t> time) in the </a:t>
            </a:r>
            <a:r>
              <a:rPr lang="da-DK" sz="2400" dirty="0" err="1"/>
              <a:t>other</a:t>
            </a:r>
            <a:r>
              <a:rPr lang="da-DK" sz="2400" dirty="0"/>
              <a:t> </a:t>
            </a:r>
            <a:r>
              <a:rPr lang="da-DK" sz="2400" dirty="0" smtClean="0"/>
              <a:t>organisation</a:t>
            </a:r>
          </a:p>
          <a:p>
            <a:pPr marL="342900" indent="-342900">
              <a:spcAft>
                <a:spcPts val="1200"/>
              </a:spcAft>
              <a:buFont typeface="Arial" panose="020B0604020202020204" pitchFamily="34" charset="0"/>
              <a:buChar char="•"/>
            </a:pPr>
            <a:r>
              <a:rPr lang="da-DK" sz="2400" dirty="0" err="1" smtClean="0"/>
              <a:t>Duration</a:t>
            </a:r>
            <a:r>
              <a:rPr lang="da-DK" sz="2400" dirty="0" smtClean="0"/>
              <a:t> </a:t>
            </a:r>
            <a:r>
              <a:rPr lang="da-DK" sz="2400" dirty="0" err="1" smtClean="0"/>
              <a:t>between</a:t>
            </a:r>
            <a:r>
              <a:rPr lang="da-DK" sz="2400" dirty="0" smtClean="0"/>
              <a:t> ½-2 </a:t>
            </a:r>
            <a:r>
              <a:rPr lang="da-DK" sz="2400" dirty="0" err="1"/>
              <a:t>years</a:t>
            </a:r>
            <a:r>
              <a:rPr lang="da-DK" sz="2400" dirty="0"/>
              <a:t> </a:t>
            </a:r>
          </a:p>
          <a:p>
            <a:pPr marL="342900" indent="-342900">
              <a:spcAft>
                <a:spcPts val="1200"/>
              </a:spcAft>
              <a:buFont typeface="Arial" panose="020B0604020202020204" pitchFamily="34" charset="0"/>
              <a:buChar char="•"/>
            </a:pPr>
            <a:r>
              <a:rPr lang="da-DK" sz="2400" dirty="0" smtClean="0"/>
              <a:t>IFD </a:t>
            </a:r>
            <a:r>
              <a:rPr lang="da-DK" sz="2400" dirty="0" err="1"/>
              <a:t>finances</a:t>
            </a:r>
            <a:r>
              <a:rPr lang="da-DK" sz="2400" dirty="0"/>
              <a:t> </a:t>
            </a:r>
            <a:r>
              <a:rPr lang="da-DK" sz="2400" dirty="0" err="1"/>
              <a:t>salary</a:t>
            </a:r>
            <a:r>
              <a:rPr lang="da-DK" sz="2400" dirty="0"/>
              <a:t> and </a:t>
            </a:r>
            <a:r>
              <a:rPr lang="da-DK" sz="2400" dirty="0" err="1"/>
              <a:t>other</a:t>
            </a:r>
            <a:r>
              <a:rPr lang="da-DK" sz="2400" dirty="0"/>
              <a:t> </a:t>
            </a:r>
            <a:r>
              <a:rPr lang="da-DK" sz="2400" dirty="0" err="1"/>
              <a:t>project</a:t>
            </a:r>
            <a:r>
              <a:rPr lang="da-DK" sz="2400" dirty="0"/>
              <a:t> </a:t>
            </a:r>
            <a:r>
              <a:rPr lang="da-DK" sz="2400" dirty="0" err="1"/>
              <a:t>related</a:t>
            </a:r>
            <a:r>
              <a:rPr lang="da-DK" sz="2400" dirty="0"/>
              <a:t> </a:t>
            </a:r>
            <a:r>
              <a:rPr lang="da-DK" sz="2400" dirty="0" err="1"/>
              <a:t>expenses</a:t>
            </a:r>
            <a:endParaRPr lang="da-DK" sz="2400" dirty="0"/>
          </a:p>
        </p:txBody>
      </p:sp>
    </p:spTree>
    <p:extLst>
      <p:ext uri="{BB962C8B-B14F-4D97-AF65-F5344CB8AC3E}">
        <p14:creationId xmlns:p14="http://schemas.microsoft.com/office/powerpoint/2010/main" val="3250954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lledresultat for innovationsfon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413" cy="853329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22</a:t>
            </a:fld>
            <a:endParaRPr lang="en-GB" dirty="0"/>
          </a:p>
        </p:txBody>
      </p:sp>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5343931"/>
            <a:ext cx="12190413" cy="1846659"/>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4000" dirty="0" err="1" smtClean="0">
                <a:solidFill>
                  <a:schemeClr val="bg1"/>
                </a:solidFill>
              </a:rPr>
              <a:t>InnoExplorer</a:t>
            </a:r>
            <a:r>
              <a:rPr lang="da-DK" sz="4000" dirty="0" smtClean="0">
                <a:solidFill>
                  <a:schemeClr val="bg1"/>
                </a:solidFill>
              </a:rPr>
              <a:t> – </a:t>
            </a:r>
            <a:r>
              <a:rPr lang="da-DK" sz="4000" dirty="0" err="1" smtClean="0">
                <a:solidFill>
                  <a:schemeClr val="bg1"/>
                </a:solidFill>
              </a:rPr>
              <a:t>opening</a:t>
            </a:r>
            <a:r>
              <a:rPr lang="da-DK" sz="4000" dirty="0" smtClean="0">
                <a:solidFill>
                  <a:schemeClr val="bg1"/>
                </a:solidFill>
              </a:rPr>
              <a:t> in 2019 </a:t>
            </a:r>
          </a:p>
          <a:p>
            <a:endParaRPr lang="da-DK" sz="3200" dirty="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2961510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23</a:t>
            </a:fld>
            <a:endParaRPr lang="en-GB" dirty="0"/>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i="1" dirty="0" smtClean="0"/>
              <a:t>New</a:t>
            </a:r>
            <a:r>
              <a:rPr lang="da-DK" dirty="0" smtClean="0"/>
              <a:t>: </a:t>
            </a:r>
            <a:r>
              <a:rPr lang="da-DK" dirty="0" err="1" smtClean="0"/>
              <a:t>InnoExplorer</a:t>
            </a:r>
            <a:endParaRPr lang="da-DK" dirty="0"/>
          </a:p>
        </p:txBody>
      </p:sp>
      <p:sp>
        <p:nvSpPr>
          <p:cNvPr id="6" name="Rektangel 5"/>
          <p:cNvSpPr/>
          <p:nvPr/>
        </p:nvSpPr>
        <p:spPr>
          <a:xfrm>
            <a:off x="857250" y="1631731"/>
            <a:ext cx="5184321" cy="3477875"/>
          </a:xfrm>
          <a:prstGeom prst="rect">
            <a:avLst/>
          </a:prstGeom>
        </p:spPr>
        <p:txBody>
          <a:bodyPr wrap="square">
            <a:spAutoFit/>
          </a:bodyPr>
          <a:lstStyle/>
          <a:p>
            <a:pPr marL="342900" indent="-342900">
              <a:buFont typeface="Arial" panose="020B0604020202020204" pitchFamily="34" charset="0"/>
              <a:buChar char="•"/>
            </a:pPr>
            <a:r>
              <a:rPr lang="da-DK" altLang="da-DK" sz="2000" dirty="0" err="1"/>
              <a:t>R</a:t>
            </a:r>
            <a:r>
              <a:rPr lang="da-DK" altLang="da-DK" sz="2000" dirty="0" err="1" smtClean="0"/>
              <a:t>esults</a:t>
            </a:r>
            <a:r>
              <a:rPr lang="da-DK" altLang="da-DK" sz="2000" dirty="0" smtClean="0"/>
              <a:t> </a:t>
            </a:r>
            <a:r>
              <a:rPr lang="da-DK" altLang="da-DK" sz="2000" dirty="0"/>
              <a:t>and </a:t>
            </a:r>
            <a:r>
              <a:rPr lang="da-DK" altLang="da-DK" sz="2000" dirty="0" err="1"/>
              <a:t>technologies</a:t>
            </a:r>
            <a:r>
              <a:rPr lang="da-DK" altLang="da-DK" sz="2000" dirty="0"/>
              <a:t> </a:t>
            </a:r>
            <a:r>
              <a:rPr lang="da-DK" altLang="da-DK" sz="2000" dirty="0" err="1"/>
              <a:t>developed</a:t>
            </a:r>
            <a:r>
              <a:rPr lang="da-DK" altLang="da-DK" sz="2000" dirty="0"/>
              <a:t> at </a:t>
            </a:r>
            <a:r>
              <a:rPr lang="da-DK" altLang="da-DK" sz="2000" dirty="0" err="1"/>
              <a:t>universities</a:t>
            </a:r>
            <a:r>
              <a:rPr lang="da-DK" altLang="da-DK" sz="2000" dirty="0"/>
              <a:t>, hospitals and </a:t>
            </a:r>
            <a:r>
              <a:rPr lang="da-DK" altLang="da-DK" sz="2000" dirty="0" err="1"/>
              <a:t>university</a:t>
            </a:r>
            <a:r>
              <a:rPr lang="da-DK" altLang="da-DK" sz="2000" dirty="0"/>
              <a:t> </a:t>
            </a:r>
            <a:r>
              <a:rPr lang="da-DK" altLang="da-DK" sz="2000" dirty="0" smtClean="0"/>
              <a:t>colleges.</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err="1" smtClean="0"/>
              <a:t>InnoExplorer</a:t>
            </a:r>
            <a:r>
              <a:rPr lang="da-DK" altLang="da-DK" sz="2000" dirty="0" smtClean="0"/>
              <a:t> </a:t>
            </a:r>
            <a:r>
              <a:rPr lang="da-DK" altLang="da-DK" sz="2000" dirty="0" err="1" smtClean="0"/>
              <a:t>can</a:t>
            </a:r>
            <a:r>
              <a:rPr lang="da-DK" altLang="da-DK" sz="2000" dirty="0" smtClean="0"/>
              <a:t> </a:t>
            </a:r>
            <a:r>
              <a:rPr lang="da-DK" altLang="da-DK" sz="2000" dirty="0" err="1"/>
              <a:t>allocate</a:t>
            </a:r>
            <a:r>
              <a:rPr lang="da-DK" altLang="da-DK" sz="2000" dirty="0"/>
              <a:t> </a:t>
            </a:r>
            <a:r>
              <a:rPr lang="da-DK" altLang="da-DK" sz="2000" dirty="0" err="1"/>
              <a:t>funding</a:t>
            </a:r>
            <a:r>
              <a:rPr lang="da-DK" altLang="da-DK" sz="2000" dirty="0"/>
              <a:t> for researchers' </a:t>
            </a:r>
            <a:r>
              <a:rPr lang="da-DK" altLang="da-DK" sz="2000" dirty="0" err="1"/>
              <a:t>wages</a:t>
            </a:r>
            <a:r>
              <a:rPr lang="da-DK" altLang="da-DK" sz="2000" dirty="0"/>
              <a:t>, relevant services and </a:t>
            </a:r>
            <a:r>
              <a:rPr lang="da-DK" altLang="da-DK" sz="2000" dirty="0" err="1" smtClean="0"/>
              <a:t>materials</a:t>
            </a:r>
            <a:r>
              <a:rPr lang="da-DK" altLang="da-DK" sz="2000" dirty="0" smtClean="0"/>
              <a:t> and overhead.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Application: DKK 0.5-1.5m from IFD.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The </a:t>
            </a:r>
            <a:r>
              <a:rPr lang="da-DK" altLang="da-DK" sz="2000" dirty="0" err="1"/>
              <a:t>projects</a:t>
            </a:r>
            <a:r>
              <a:rPr lang="da-DK" altLang="da-DK" sz="2000" dirty="0"/>
              <a:t> </a:t>
            </a:r>
            <a:r>
              <a:rPr lang="da-DK" altLang="da-DK" sz="2000" dirty="0" err="1"/>
              <a:t>can</a:t>
            </a:r>
            <a:r>
              <a:rPr lang="da-DK" altLang="da-DK" sz="2000" dirty="0"/>
              <a:t> last up to </a:t>
            </a:r>
            <a:r>
              <a:rPr lang="da-DK" altLang="da-DK" sz="2000" dirty="0" err="1"/>
              <a:t>one</a:t>
            </a:r>
            <a:r>
              <a:rPr lang="da-DK" altLang="da-DK" sz="2000" dirty="0"/>
              <a:t> year. </a:t>
            </a:r>
            <a:endParaRPr lang="da-DK" sz="2000" dirty="0"/>
          </a:p>
        </p:txBody>
      </p:sp>
      <p:pic>
        <p:nvPicPr>
          <p:cNvPr id="9" name="Picture 2" descr="Billedresultat for innovationsfonden"/>
          <p:cNvPicPr>
            <a:picLocks noChangeAspect="1" noChangeArrowheads="1"/>
          </p:cNvPicPr>
          <p:nvPr/>
        </p:nvPicPr>
        <p:blipFill rotWithShape="1">
          <a:blip r:embed="rId2">
            <a:extLst>
              <a:ext uri="{28A0092B-C50C-407E-A947-70E740481C1C}">
                <a14:useLocalDpi xmlns:a14="http://schemas.microsoft.com/office/drawing/2010/main" val="0"/>
              </a:ext>
            </a:extLst>
          </a:blip>
          <a:srcRect l="8856" r="9671"/>
          <a:stretch/>
        </p:blipFill>
        <p:spPr bwMode="auto">
          <a:xfrm>
            <a:off x="6381537" y="1541879"/>
            <a:ext cx="4933169" cy="4238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7070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24</a:t>
            </a:fld>
            <a:endParaRPr lang="en-GB" dirty="0"/>
          </a:p>
        </p:txBody>
      </p:sp>
      <p:pic>
        <p:nvPicPr>
          <p:cNvPr id="88070" name="Picture 6" descr="Billedresultat for innobooster"/>
          <p:cNvPicPr>
            <a:picLocks noChangeAspect="1" noChangeArrowheads="1"/>
          </p:cNvPicPr>
          <p:nvPr/>
        </p:nvPicPr>
        <p:blipFill rotWithShape="1">
          <a:blip r:embed="rId3">
            <a:extLst>
              <a:ext uri="{28A0092B-C50C-407E-A947-70E740481C1C}">
                <a14:useLocalDpi xmlns:a14="http://schemas.microsoft.com/office/drawing/2010/main" val="0"/>
              </a:ext>
            </a:extLst>
          </a:blip>
          <a:srcRect t="1" b="49150"/>
          <a:stretch/>
        </p:blipFill>
        <p:spPr bwMode="auto">
          <a:xfrm>
            <a:off x="1255690" y="759762"/>
            <a:ext cx="9897974" cy="31456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kstfelt 2"/>
          <p:cNvSpPr txBox="1"/>
          <p:nvPr/>
        </p:nvSpPr>
        <p:spPr>
          <a:xfrm>
            <a:off x="3283037" y="4416358"/>
            <a:ext cx="5693866" cy="861774"/>
          </a:xfrm>
          <a:prstGeom prst="rect">
            <a:avLst/>
          </a:prstGeom>
          <a:noFill/>
        </p:spPr>
        <p:txBody>
          <a:bodyPr wrap="none" lIns="0" tIns="0" rIns="0" bIns="0" rtlCol="0">
            <a:spAutoFit/>
          </a:bodyPr>
          <a:lstStyle/>
          <a:p>
            <a:pPr algn="ctr"/>
            <a:r>
              <a:rPr lang="da-DK" sz="2800" b="1" dirty="0" smtClean="0"/>
              <a:t>50.000 – 5 mio. DKK</a:t>
            </a:r>
          </a:p>
          <a:p>
            <a:pPr algn="ctr"/>
            <a:r>
              <a:rPr lang="da-DK" sz="2800" b="1" dirty="0" smtClean="0"/>
              <a:t>for innovative </a:t>
            </a:r>
            <a:r>
              <a:rPr lang="da-DK" sz="2800" b="1" dirty="0" err="1" smtClean="0"/>
              <a:t>startups</a:t>
            </a:r>
            <a:r>
              <a:rPr lang="da-DK" sz="2800" b="1" dirty="0" smtClean="0"/>
              <a:t> and </a:t>
            </a:r>
            <a:r>
              <a:rPr lang="da-DK" sz="2800" b="1" dirty="0" err="1" smtClean="0"/>
              <a:t>SMEs</a:t>
            </a:r>
            <a:endParaRPr lang="da-DK" sz="2800" b="1" noProof="0" dirty="0" err="1" smtClean="0"/>
          </a:p>
        </p:txBody>
      </p:sp>
    </p:spTree>
    <p:extLst>
      <p:ext uri="{BB962C8B-B14F-4D97-AF65-F5344CB8AC3E}">
        <p14:creationId xmlns:p14="http://schemas.microsoft.com/office/powerpoint/2010/main" val="791675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25</a:t>
            </a:fld>
            <a:endParaRPr lang="en-GB" dirty="0"/>
          </a:p>
        </p:txBody>
      </p:sp>
      <p:sp>
        <p:nvSpPr>
          <p:cNvPr id="4" name="Rektangel 3"/>
          <p:cNvSpPr/>
          <p:nvPr/>
        </p:nvSpPr>
        <p:spPr>
          <a:xfrm>
            <a:off x="3662011" y="1924586"/>
            <a:ext cx="11946289" cy="3785652"/>
          </a:xfrm>
          <a:prstGeom prst="rect">
            <a:avLst/>
          </a:prstGeom>
        </p:spPr>
        <p:txBody>
          <a:bodyPr wrap="square">
            <a:spAutoFit/>
          </a:bodyPr>
          <a:lstStyle/>
          <a:p>
            <a:r>
              <a:rPr lang="da-DK" sz="8000" dirty="0" smtClean="0">
                <a:solidFill>
                  <a:schemeClr val="bg1"/>
                </a:solidFill>
              </a:rPr>
              <a:t>1763</a:t>
            </a:r>
            <a:r>
              <a:rPr lang="da-DK" sz="3000" dirty="0" smtClean="0">
                <a:solidFill>
                  <a:schemeClr val="bg1"/>
                </a:solidFill>
              </a:rPr>
              <a:t>  applications</a:t>
            </a:r>
            <a:endParaRPr lang="da-DK" sz="3000" dirty="0">
              <a:solidFill>
                <a:schemeClr val="bg1"/>
              </a:solidFill>
            </a:endParaRPr>
          </a:p>
          <a:p>
            <a:r>
              <a:rPr lang="da-DK" sz="3000" dirty="0" smtClean="0">
                <a:solidFill>
                  <a:schemeClr val="bg1"/>
                </a:solidFill>
              </a:rPr>
              <a:t>Succes: </a:t>
            </a:r>
            <a:r>
              <a:rPr lang="da-DK" sz="8000" dirty="0">
                <a:solidFill>
                  <a:schemeClr val="bg1"/>
                </a:solidFill>
              </a:rPr>
              <a:t>26 </a:t>
            </a:r>
            <a:r>
              <a:rPr lang="da-DK" sz="3000" dirty="0" smtClean="0">
                <a:solidFill>
                  <a:schemeClr val="bg1"/>
                </a:solidFill>
              </a:rPr>
              <a:t>%</a:t>
            </a:r>
            <a:endParaRPr lang="da-DK" sz="3000" dirty="0">
              <a:solidFill>
                <a:schemeClr val="bg1"/>
              </a:solidFill>
            </a:endParaRPr>
          </a:p>
          <a:p>
            <a:r>
              <a:rPr lang="da-DK" sz="3000" dirty="0" smtClean="0">
                <a:solidFill>
                  <a:schemeClr val="bg1"/>
                </a:solidFill>
              </a:rPr>
              <a:t>Budget: DKK </a:t>
            </a:r>
            <a:r>
              <a:rPr lang="da-DK" sz="8000" dirty="0" smtClean="0">
                <a:solidFill>
                  <a:schemeClr val="bg1"/>
                </a:solidFill>
              </a:rPr>
              <a:t>300</a:t>
            </a:r>
            <a:r>
              <a:rPr lang="da-DK" sz="3000" dirty="0" smtClean="0">
                <a:solidFill>
                  <a:schemeClr val="bg1"/>
                </a:solidFill>
              </a:rPr>
              <a:t>m</a:t>
            </a:r>
            <a:endParaRPr lang="da-DK" sz="3000" dirty="0">
              <a:solidFill>
                <a:schemeClr val="bg1"/>
              </a:solidFill>
            </a:endParaRPr>
          </a:p>
        </p:txBody>
      </p:sp>
      <p:sp>
        <p:nvSpPr>
          <p:cNvPr id="5" name="Rektangel 4"/>
          <p:cNvSpPr/>
          <p:nvPr/>
        </p:nvSpPr>
        <p:spPr>
          <a:xfrm>
            <a:off x="411163" y="352643"/>
            <a:ext cx="12890067" cy="1077218"/>
          </a:xfrm>
          <a:prstGeom prst="rect">
            <a:avLst/>
          </a:prstGeom>
        </p:spPr>
        <p:txBody>
          <a:bodyPr vert="horz" lIns="0" tIns="0" rIns="0" bIns="0" rtlCol="0" anchor="t" anchorCtr="0">
            <a:noAutofit/>
          </a:bodyPr>
          <a:lstStyle/>
          <a:p>
            <a:pPr defTabSz="1086008">
              <a:spcBef>
                <a:spcPct val="0"/>
              </a:spcBef>
            </a:pPr>
            <a:r>
              <a:rPr lang="da-DK" sz="3200" b="1" dirty="0" err="1" smtClean="0">
                <a:latin typeface="+mj-lt"/>
                <a:ea typeface="+mj-ea"/>
                <a:cs typeface="+mj-cs"/>
              </a:rPr>
              <a:t>InnoBooster</a:t>
            </a:r>
            <a:r>
              <a:rPr lang="da-DK" sz="3200" b="1" dirty="0" smtClean="0">
                <a:latin typeface="+mj-lt"/>
                <a:ea typeface="+mj-ea"/>
                <a:cs typeface="+mj-cs"/>
              </a:rPr>
              <a:t> - 2017 </a:t>
            </a:r>
            <a:endParaRPr lang="da-DK" sz="3200" b="1" dirty="0">
              <a:latin typeface="+mj-lt"/>
              <a:ea typeface="+mj-ea"/>
              <a:cs typeface="+mj-cs"/>
            </a:endParaRPr>
          </a:p>
        </p:txBody>
      </p:sp>
    </p:spTree>
    <p:extLst>
      <p:ext uri="{BB962C8B-B14F-4D97-AF65-F5344CB8AC3E}">
        <p14:creationId xmlns:p14="http://schemas.microsoft.com/office/powerpoint/2010/main" val="2405346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792000" y="356400"/>
            <a:ext cx="10612438" cy="625122"/>
          </a:xfrm>
        </p:spPr>
        <p:txBody>
          <a:bodyPr/>
          <a:lstStyle/>
          <a:p>
            <a:r>
              <a:rPr lang="da-DK" dirty="0" err="1" smtClean="0"/>
              <a:t>InnoBooster</a:t>
            </a:r>
            <a:r>
              <a:rPr lang="da-DK" dirty="0" smtClean="0"/>
              <a:t> – </a:t>
            </a:r>
            <a:r>
              <a:rPr lang="da-DK" dirty="0" err="1" smtClean="0"/>
              <a:t>activity</a:t>
            </a:r>
            <a:r>
              <a:rPr lang="da-DK" dirty="0" smtClean="0"/>
              <a:t> from Central Denmark Region</a:t>
            </a:r>
            <a:endParaRPr lang="da-DK" dirty="0"/>
          </a:p>
        </p:txBody>
      </p:sp>
      <p:sp>
        <p:nvSpPr>
          <p:cNvPr id="23" name="Pladsholder til tekst 22"/>
          <p:cNvSpPr>
            <a:spLocks noGrp="1"/>
          </p:cNvSpPr>
          <p:nvPr>
            <p:ph type="body" sz="quarter" idx="20"/>
          </p:nvPr>
        </p:nvSpPr>
        <p:spPr/>
        <p:txBody>
          <a:bodyPr/>
          <a:lstStyle/>
          <a:p>
            <a:pPr marL="285750" indent="-285750">
              <a:buFont typeface="Courier New" panose="02070309020205020404" pitchFamily="49" charset="0"/>
              <a:buChar char="o"/>
            </a:pPr>
            <a:endParaRPr lang="da-DK" dirty="0" smtClean="0"/>
          </a:p>
          <a:p>
            <a:pPr marL="285750" indent="-285750">
              <a:buFont typeface="Courier New" panose="02070309020205020404" pitchFamily="49" charset="0"/>
              <a:buChar char="o"/>
            </a:pPr>
            <a:endParaRPr lang="da-DK" dirty="0"/>
          </a:p>
        </p:txBody>
      </p:sp>
      <p:sp>
        <p:nvSpPr>
          <p:cNvPr id="8" name="Pladsholder til indhold 7"/>
          <p:cNvSpPr>
            <a:spLocks noGrp="1"/>
          </p:cNvSpPr>
          <p:nvPr>
            <p:ph sz="quarter" idx="18"/>
          </p:nvPr>
        </p:nvSpPr>
        <p:spPr/>
        <p:txBody>
          <a:bodyPr/>
          <a:lstStyle/>
          <a:p>
            <a:endParaRPr lang="da-DK"/>
          </a:p>
        </p:txBody>
      </p:sp>
      <p:sp>
        <p:nvSpPr>
          <p:cNvPr id="10" name="Pladsholder til tekst 9"/>
          <p:cNvSpPr>
            <a:spLocks noGrp="1"/>
          </p:cNvSpPr>
          <p:nvPr>
            <p:ph type="body" sz="quarter" idx="21"/>
          </p:nvPr>
        </p:nvSpPr>
        <p:spPr/>
        <p:txBody>
          <a:bodyPr/>
          <a:lstStyle/>
          <a:p>
            <a:endParaRPr lang="da-DK"/>
          </a:p>
        </p:txBody>
      </p:sp>
      <p:sp>
        <p:nvSpPr>
          <p:cNvPr id="2" name="Pladsholder til dato 1"/>
          <p:cNvSpPr>
            <a:spLocks noGrp="1"/>
          </p:cNvSpPr>
          <p:nvPr>
            <p:ph type="dt" sz="half" idx="10"/>
          </p:nvPr>
        </p:nvSpPr>
        <p:spPr/>
        <p:txBody>
          <a:bodyPr/>
          <a:lstStyle/>
          <a:p>
            <a:fld id="{DE81F669-71BE-4483-A77C-16E0F84B52AA}" type="datetime1">
              <a:rPr lang="da-DK" smtClean="0"/>
              <a:pPr/>
              <a:t>29-11-2018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26</a:t>
            </a:fld>
            <a:endParaRPr lang="da-DK" dirty="0"/>
          </a:p>
        </p:txBody>
      </p:sp>
      <p:grpSp>
        <p:nvGrpSpPr>
          <p:cNvPr id="19" name="Gruppe 18"/>
          <p:cNvGrpSpPr/>
          <p:nvPr/>
        </p:nvGrpSpPr>
        <p:grpSpPr>
          <a:xfrm>
            <a:off x="4348559" y="965155"/>
            <a:ext cx="4987007" cy="5560983"/>
            <a:chOff x="5041801" y="701493"/>
            <a:chExt cx="4987007" cy="5560983"/>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801" y="701493"/>
              <a:ext cx="4987007" cy="5560983"/>
            </a:xfrm>
            <a:prstGeom prst="rect">
              <a:avLst/>
            </a:prstGeom>
          </p:spPr>
        </p:pic>
        <p:sp>
          <p:nvSpPr>
            <p:cNvPr id="6" name="Ellipse 5"/>
            <p:cNvSpPr/>
            <p:nvPr/>
          </p:nvSpPr>
          <p:spPr>
            <a:xfrm>
              <a:off x="6311230" y="4545918"/>
              <a:ext cx="928510" cy="70844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1" name="Ellipse 10"/>
            <p:cNvSpPr/>
            <p:nvPr/>
          </p:nvSpPr>
          <p:spPr>
            <a:xfrm>
              <a:off x="8168058" y="4698318"/>
              <a:ext cx="1068662" cy="62805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2" name="Ellipse 11"/>
            <p:cNvSpPr/>
            <p:nvPr/>
          </p:nvSpPr>
          <p:spPr>
            <a:xfrm>
              <a:off x="6619642" y="1499578"/>
              <a:ext cx="1001899" cy="6584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3" name="Ellipse 12"/>
            <p:cNvSpPr/>
            <p:nvPr/>
          </p:nvSpPr>
          <p:spPr>
            <a:xfrm>
              <a:off x="6247606" y="2986642"/>
              <a:ext cx="936886" cy="71709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4" name="Ellipse 13"/>
            <p:cNvSpPr/>
            <p:nvPr/>
          </p:nvSpPr>
          <p:spPr>
            <a:xfrm>
              <a:off x="8933518" y="3811734"/>
              <a:ext cx="900100" cy="6505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grpSp>
      <p:sp>
        <p:nvSpPr>
          <p:cNvPr id="17" name="Nedadgående pil 16"/>
          <p:cNvSpPr/>
          <p:nvPr/>
        </p:nvSpPr>
        <p:spPr>
          <a:xfrm rot="10800000">
            <a:off x="8435466" y="4399719"/>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Nedadgående pil 17"/>
          <p:cNvSpPr/>
          <p:nvPr/>
        </p:nvSpPr>
        <p:spPr>
          <a:xfrm>
            <a:off x="8719701" y="439974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0" name="Nedadgående pil 19"/>
          <p:cNvSpPr/>
          <p:nvPr/>
        </p:nvSpPr>
        <p:spPr>
          <a:xfrm rot="10800000">
            <a:off x="6046589"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1" name="Nedadgående pil 20"/>
          <p:cNvSpPr/>
          <p:nvPr/>
        </p:nvSpPr>
        <p:spPr>
          <a:xfrm rot="10800000">
            <a:off x="5771265"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2" name="Nedadgående pil 21"/>
          <p:cNvSpPr/>
          <p:nvPr/>
        </p:nvSpPr>
        <p:spPr>
          <a:xfrm rot="10800000">
            <a:off x="6203219" y="2075773"/>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5" name="Nedadgående pil 24"/>
          <p:cNvSpPr/>
          <p:nvPr/>
        </p:nvSpPr>
        <p:spPr>
          <a:xfrm rot="10800000">
            <a:off x="7750689" y="524599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6" name="Nedadgående pil 25"/>
          <p:cNvSpPr/>
          <p:nvPr/>
        </p:nvSpPr>
        <p:spPr>
          <a:xfrm>
            <a:off x="8056764" y="527768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7" name="Nedadgående pil 26"/>
          <p:cNvSpPr/>
          <p:nvPr/>
        </p:nvSpPr>
        <p:spPr>
          <a:xfrm rot="10800000">
            <a:off x="6147316" y="516968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8" name="Nedadgående pil 27"/>
          <p:cNvSpPr/>
          <p:nvPr/>
        </p:nvSpPr>
        <p:spPr>
          <a:xfrm rot="10800000">
            <a:off x="5851559" y="5155554"/>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9" name="Tekstboks 28"/>
          <p:cNvSpPr txBox="1"/>
          <p:nvPr/>
        </p:nvSpPr>
        <p:spPr>
          <a:xfrm>
            <a:off x="375170" y="2962921"/>
            <a:ext cx="3752925" cy="923330"/>
          </a:xfrm>
          <a:prstGeom prst="rect">
            <a:avLst/>
          </a:prstGeom>
          <a:noFill/>
        </p:spPr>
        <p:txBody>
          <a:bodyPr wrap="square" lIns="0" tIns="0" rIns="0" bIns="0" rtlCol="0">
            <a:spAutoFit/>
          </a:bodyPr>
          <a:lstStyle/>
          <a:p>
            <a:r>
              <a:rPr lang="da-DK" sz="2000" noProof="0" dirty="0" smtClean="0"/>
              <a:t>The </a:t>
            </a:r>
            <a:r>
              <a:rPr lang="da-DK" sz="2000" noProof="0" dirty="0" err="1" smtClean="0"/>
              <a:t>arrows</a:t>
            </a:r>
            <a:r>
              <a:rPr lang="da-DK" sz="2000" noProof="0" dirty="0" smtClean="0"/>
              <a:t> mark </a:t>
            </a:r>
            <a:r>
              <a:rPr lang="da-DK" sz="2000" noProof="0" dirty="0" err="1" smtClean="0"/>
              <a:t>increase</a:t>
            </a:r>
            <a:r>
              <a:rPr lang="da-DK" sz="2000" noProof="0" dirty="0" smtClean="0"/>
              <a:t> or </a:t>
            </a:r>
            <a:r>
              <a:rPr lang="da-DK" sz="2000" noProof="0" dirty="0" err="1" smtClean="0"/>
              <a:t>decrease</a:t>
            </a:r>
            <a:r>
              <a:rPr lang="da-DK" sz="2000" noProof="0" dirty="0" smtClean="0"/>
              <a:t> in </a:t>
            </a:r>
            <a:r>
              <a:rPr lang="da-DK" sz="2000" noProof="0" dirty="0" err="1" smtClean="0"/>
              <a:t>number</a:t>
            </a:r>
            <a:r>
              <a:rPr lang="da-DK" sz="2000" noProof="0" dirty="0" smtClean="0"/>
              <a:t> and succesrate (</a:t>
            </a:r>
            <a:r>
              <a:rPr lang="da-DK" sz="2000" noProof="0" dirty="0" err="1" smtClean="0"/>
              <a:t>compared</a:t>
            </a:r>
            <a:r>
              <a:rPr lang="da-DK" sz="2000" noProof="0" dirty="0" smtClean="0"/>
              <a:t> to 2016)</a:t>
            </a:r>
          </a:p>
        </p:txBody>
      </p:sp>
      <p:sp>
        <p:nvSpPr>
          <p:cNvPr id="30" name="Nedadgående pil 29"/>
          <p:cNvSpPr/>
          <p:nvPr/>
        </p:nvSpPr>
        <p:spPr>
          <a:xfrm rot="10800000">
            <a:off x="6495174" y="206823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9" name="Rektangel 8"/>
          <p:cNvSpPr/>
          <p:nvPr/>
        </p:nvSpPr>
        <p:spPr>
          <a:xfrm>
            <a:off x="6048516" y="1831238"/>
            <a:ext cx="822661" cy="276999"/>
          </a:xfrm>
          <a:prstGeom prst="rect">
            <a:avLst/>
          </a:prstGeom>
        </p:spPr>
        <p:txBody>
          <a:bodyPr wrap="none">
            <a:spAutoFit/>
          </a:bodyPr>
          <a:lstStyle/>
          <a:p>
            <a:r>
              <a:rPr lang="da-DK" sz="1200" dirty="0"/>
              <a:t>112, 32%</a:t>
            </a:r>
          </a:p>
        </p:txBody>
      </p:sp>
      <p:sp>
        <p:nvSpPr>
          <p:cNvPr id="15" name="Rektangel 14"/>
          <p:cNvSpPr/>
          <p:nvPr/>
        </p:nvSpPr>
        <p:spPr>
          <a:xfrm>
            <a:off x="5583484" y="3319339"/>
            <a:ext cx="930063" cy="307777"/>
          </a:xfrm>
          <a:prstGeom prst="rect">
            <a:avLst/>
          </a:prstGeom>
        </p:spPr>
        <p:txBody>
          <a:bodyPr wrap="none">
            <a:spAutoFit/>
          </a:bodyPr>
          <a:lstStyle/>
          <a:p>
            <a:r>
              <a:rPr lang="da-DK" sz="1400" dirty="0"/>
              <a:t>327, 29%</a:t>
            </a:r>
          </a:p>
        </p:txBody>
      </p:sp>
      <p:sp>
        <p:nvSpPr>
          <p:cNvPr id="24" name="Rektangel 23"/>
          <p:cNvSpPr/>
          <p:nvPr/>
        </p:nvSpPr>
        <p:spPr>
          <a:xfrm>
            <a:off x="8255446" y="4137669"/>
            <a:ext cx="930063" cy="307777"/>
          </a:xfrm>
          <a:prstGeom prst="rect">
            <a:avLst/>
          </a:prstGeom>
        </p:spPr>
        <p:txBody>
          <a:bodyPr wrap="none">
            <a:spAutoFit/>
          </a:bodyPr>
          <a:lstStyle/>
          <a:p>
            <a:r>
              <a:rPr lang="da-DK" sz="1400" dirty="0"/>
              <a:t>997, 23%</a:t>
            </a:r>
          </a:p>
        </p:txBody>
      </p:sp>
      <p:sp>
        <p:nvSpPr>
          <p:cNvPr id="31" name="Rektangel 30"/>
          <p:cNvSpPr/>
          <p:nvPr/>
        </p:nvSpPr>
        <p:spPr>
          <a:xfrm>
            <a:off x="7552625" y="5004097"/>
            <a:ext cx="930063" cy="307777"/>
          </a:xfrm>
          <a:prstGeom prst="rect">
            <a:avLst/>
          </a:prstGeom>
        </p:spPr>
        <p:txBody>
          <a:bodyPr wrap="none">
            <a:spAutoFit/>
          </a:bodyPr>
          <a:lstStyle/>
          <a:p>
            <a:r>
              <a:rPr lang="da-DK" sz="1400" dirty="0"/>
              <a:t>120, 20%</a:t>
            </a:r>
          </a:p>
        </p:txBody>
      </p:sp>
      <p:sp>
        <p:nvSpPr>
          <p:cNvPr id="32" name="Rektangel 31"/>
          <p:cNvSpPr/>
          <p:nvPr/>
        </p:nvSpPr>
        <p:spPr>
          <a:xfrm>
            <a:off x="5661529" y="4917305"/>
            <a:ext cx="930063" cy="307777"/>
          </a:xfrm>
          <a:prstGeom prst="rect">
            <a:avLst/>
          </a:prstGeom>
        </p:spPr>
        <p:txBody>
          <a:bodyPr wrap="none">
            <a:spAutoFit/>
          </a:bodyPr>
          <a:lstStyle/>
          <a:p>
            <a:r>
              <a:rPr lang="da-DK" sz="1400" dirty="0"/>
              <a:t>208, 39%</a:t>
            </a:r>
          </a:p>
        </p:txBody>
      </p:sp>
    </p:spTree>
    <p:extLst>
      <p:ext uri="{BB962C8B-B14F-4D97-AF65-F5344CB8AC3E}">
        <p14:creationId xmlns:p14="http://schemas.microsoft.com/office/powerpoint/2010/main" val="323987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sz="2800" dirty="0" smtClean="0"/>
              <a:t> Platforms for international programmes</a:t>
            </a:r>
            <a:endParaRPr lang="da-DK" sz="2800" dirty="0"/>
          </a:p>
        </p:txBody>
      </p:sp>
      <p:sp>
        <p:nvSpPr>
          <p:cNvPr id="6" name="Pladsholder til slidenummer 5"/>
          <p:cNvSpPr>
            <a:spLocks noGrp="1"/>
          </p:cNvSpPr>
          <p:nvPr>
            <p:ph type="sldNum" sz="quarter" idx="12"/>
          </p:nvPr>
        </p:nvSpPr>
        <p:spPr/>
        <p:txBody>
          <a:bodyPr/>
          <a:lstStyle/>
          <a:p>
            <a:fld id="{667EC89C-17A0-4E64-A6D2-B825673CEEDF}" type="slidenum">
              <a:rPr lang="da-DK" smtClean="0"/>
              <a:pPr/>
              <a:t>27</a:t>
            </a:fld>
            <a:endParaRPr lang="da-DK" dirty="0"/>
          </a:p>
        </p:txBody>
      </p:sp>
      <p:sp>
        <p:nvSpPr>
          <p:cNvPr id="14" name="Rektangel 13"/>
          <p:cNvSpPr/>
          <p:nvPr/>
        </p:nvSpPr>
        <p:spPr>
          <a:xfrm>
            <a:off x="912394" y="1595460"/>
            <a:ext cx="5081578" cy="1433384"/>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5" name="Tekstfelt 14"/>
          <p:cNvSpPr txBox="1"/>
          <p:nvPr/>
        </p:nvSpPr>
        <p:spPr>
          <a:xfrm>
            <a:off x="1081718" y="1982776"/>
            <a:ext cx="1935892" cy="553998"/>
          </a:xfrm>
          <a:prstGeom prst="rect">
            <a:avLst/>
          </a:prstGeom>
          <a:noFill/>
        </p:spPr>
        <p:txBody>
          <a:bodyPr wrap="square" lIns="0" tIns="0" rIns="0" bIns="0" rtlCol="0">
            <a:spAutoFit/>
          </a:bodyPr>
          <a:lstStyle/>
          <a:p>
            <a:r>
              <a:rPr lang="da-DK" sz="1800" noProof="0" dirty="0" smtClean="0">
                <a:solidFill>
                  <a:schemeClr val="bg1"/>
                </a:solidFill>
              </a:rPr>
              <a:t>Horizon 2020/</a:t>
            </a:r>
          </a:p>
          <a:p>
            <a:r>
              <a:rPr lang="da-DK" sz="1800" dirty="0" smtClean="0">
                <a:solidFill>
                  <a:schemeClr val="bg1"/>
                </a:solidFill>
              </a:rPr>
              <a:t>Horizon Europe</a:t>
            </a:r>
            <a:endParaRPr lang="da-DK" sz="1800" noProof="0" dirty="0" smtClean="0">
              <a:solidFill>
                <a:schemeClr val="bg1"/>
              </a:solidFill>
            </a:endParaRPr>
          </a:p>
        </p:txBody>
      </p:sp>
      <p:sp>
        <p:nvSpPr>
          <p:cNvPr id="16" name="Tekstfelt 15"/>
          <p:cNvSpPr txBox="1"/>
          <p:nvPr/>
        </p:nvSpPr>
        <p:spPr>
          <a:xfrm>
            <a:off x="3017610" y="1696599"/>
            <a:ext cx="1931619" cy="1231106"/>
          </a:xfrm>
          <a:prstGeom prst="rect">
            <a:avLst/>
          </a:prstGeom>
          <a:noFill/>
        </p:spPr>
        <p:txBody>
          <a:bodyPr wrap="none" lIns="0" tIns="0" rIns="0" bIns="0" rtlCol="0">
            <a:spAutoFit/>
          </a:bodyPr>
          <a:lstStyle/>
          <a:p>
            <a:r>
              <a:rPr lang="da-DK" sz="1600" dirty="0">
                <a:solidFill>
                  <a:schemeClr val="bg1"/>
                </a:solidFill>
              </a:rPr>
              <a:t>- JPI</a:t>
            </a:r>
          </a:p>
          <a:p>
            <a:r>
              <a:rPr lang="da-DK" sz="1600" dirty="0">
                <a:solidFill>
                  <a:schemeClr val="bg1"/>
                </a:solidFill>
              </a:rPr>
              <a:t>- ERA-nets</a:t>
            </a:r>
          </a:p>
          <a:p>
            <a:r>
              <a:rPr lang="da-DK" sz="1600" dirty="0">
                <a:solidFill>
                  <a:schemeClr val="bg1"/>
                </a:solidFill>
              </a:rPr>
              <a:t>- Art. 185  &amp; 187 </a:t>
            </a:r>
            <a:r>
              <a:rPr lang="da-DK" sz="1600" dirty="0" err="1">
                <a:solidFill>
                  <a:schemeClr val="bg1"/>
                </a:solidFill>
              </a:rPr>
              <a:t>calls</a:t>
            </a:r>
            <a:endParaRPr lang="da-DK" sz="1600" dirty="0">
              <a:solidFill>
                <a:schemeClr val="bg1"/>
              </a:solidFill>
            </a:endParaRPr>
          </a:p>
          <a:p>
            <a:r>
              <a:rPr lang="da-DK" sz="1600" dirty="0">
                <a:solidFill>
                  <a:schemeClr val="bg1"/>
                </a:solidFill>
              </a:rPr>
              <a:t>- </a:t>
            </a:r>
            <a:r>
              <a:rPr lang="da-DK" sz="1600" dirty="0" smtClean="0">
                <a:solidFill>
                  <a:schemeClr val="bg1"/>
                </a:solidFill>
              </a:rPr>
              <a:t>FET </a:t>
            </a:r>
            <a:r>
              <a:rPr lang="da-DK" sz="1600" dirty="0">
                <a:solidFill>
                  <a:schemeClr val="bg1"/>
                </a:solidFill>
              </a:rPr>
              <a:t>FLAGSHIP</a:t>
            </a:r>
          </a:p>
          <a:p>
            <a:r>
              <a:rPr lang="da-DK" sz="1600" dirty="0">
                <a:solidFill>
                  <a:schemeClr val="bg1"/>
                </a:solidFill>
              </a:rPr>
              <a:t>- JTI</a:t>
            </a:r>
          </a:p>
        </p:txBody>
      </p:sp>
      <p:sp>
        <p:nvSpPr>
          <p:cNvPr id="17" name="Rektangel 16"/>
          <p:cNvSpPr/>
          <p:nvPr/>
        </p:nvSpPr>
        <p:spPr>
          <a:xfrm>
            <a:off x="929852" y="3581704"/>
            <a:ext cx="5081579" cy="15281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Tekstfelt 17"/>
          <p:cNvSpPr txBox="1"/>
          <p:nvPr/>
        </p:nvSpPr>
        <p:spPr>
          <a:xfrm>
            <a:off x="1129033" y="4081667"/>
            <a:ext cx="1077218" cy="276999"/>
          </a:xfrm>
          <a:prstGeom prst="rect">
            <a:avLst/>
          </a:prstGeom>
          <a:noFill/>
        </p:spPr>
        <p:txBody>
          <a:bodyPr wrap="none" lIns="0" tIns="0" rIns="0" bIns="0" rtlCol="0">
            <a:spAutoFit/>
          </a:bodyPr>
          <a:lstStyle/>
          <a:p>
            <a:r>
              <a:rPr lang="da-DK" sz="1800" noProof="0" dirty="0" smtClean="0">
                <a:solidFill>
                  <a:schemeClr val="bg1"/>
                </a:solidFill>
              </a:rPr>
              <a:t>NordForsk</a:t>
            </a:r>
          </a:p>
        </p:txBody>
      </p:sp>
      <p:sp>
        <p:nvSpPr>
          <p:cNvPr id="19" name="Tekstfelt 18"/>
          <p:cNvSpPr txBox="1"/>
          <p:nvPr/>
        </p:nvSpPr>
        <p:spPr>
          <a:xfrm>
            <a:off x="3017610" y="3869394"/>
            <a:ext cx="2590453" cy="984885"/>
          </a:xfrm>
          <a:prstGeom prst="rect">
            <a:avLst/>
          </a:prstGeom>
          <a:noFill/>
        </p:spPr>
        <p:txBody>
          <a:bodyPr wrap="none" lIns="0" tIns="0" rIns="0" bIns="0" rtlCol="0">
            <a:spAutoFit/>
          </a:bodyPr>
          <a:lstStyle/>
          <a:p>
            <a:r>
              <a:rPr lang="da-DK" sz="1600" noProof="0" dirty="0" smtClean="0">
                <a:solidFill>
                  <a:schemeClr val="bg1"/>
                </a:solidFill>
              </a:rPr>
              <a:t>- </a:t>
            </a:r>
            <a:r>
              <a:rPr lang="da-DK" sz="1600" noProof="0" dirty="0" err="1" smtClean="0">
                <a:solidFill>
                  <a:schemeClr val="bg1"/>
                </a:solidFill>
              </a:rPr>
              <a:t>Digitalization</a:t>
            </a:r>
            <a:r>
              <a:rPr lang="da-DK" sz="1600" noProof="0" dirty="0" smtClean="0">
                <a:solidFill>
                  <a:schemeClr val="bg1"/>
                </a:solidFill>
              </a:rPr>
              <a:t> public </a:t>
            </a:r>
            <a:r>
              <a:rPr lang="da-DK" sz="1600" noProof="0" dirty="0" err="1" smtClean="0">
                <a:solidFill>
                  <a:schemeClr val="bg1"/>
                </a:solidFill>
              </a:rPr>
              <a:t>sector</a:t>
            </a:r>
            <a:endParaRPr lang="da-DK" sz="1600" noProof="0" dirty="0" smtClean="0">
              <a:solidFill>
                <a:schemeClr val="bg1"/>
              </a:solidFill>
            </a:endParaRPr>
          </a:p>
          <a:p>
            <a:r>
              <a:rPr lang="da-DK" sz="1600" dirty="0" smtClean="0">
                <a:solidFill>
                  <a:schemeClr val="bg1"/>
                </a:solidFill>
              </a:rPr>
              <a:t>- Energy</a:t>
            </a:r>
          </a:p>
          <a:p>
            <a:r>
              <a:rPr lang="da-DK" sz="1600" dirty="0" smtClean="0">
                <a:solidFill>
                  <a:schemeClr val="bg1"/>
                </a:solidFill>
              </a:rPr>
              <a:t>- </a:t>
            </a:r>
            <a:r>
              <a:rPr lang="da-DK" sz="1600" dirty="0" err="1" smtClean="0">
                <a:solidFill>
                  <a:schemeClr val="bg1"/>
                </a:solidFill>
              </a:rPr>
              <a:t>Sustainable</a:t>
            </a:r>
            <a:r>
              <a:rPr lang="da-DK" sz="1600" dirty="0" smtClean="0">
                <a:solidFill>
                  <a:schemeClr val="bg1"/>
                </a:solidFill>
              </a:rPr>
              <a:t> </a:t>
            </a:r>
            <a:r>
              <a:rPr lang="da-DK" sz="1600" dirty="0" err="1" smtClean="0">
                <a:solidFill>
                  <a:schemeClr val="bg1"/>
                </a:solidFill>
              </a:rPr>
              <a:t>aquaculture</a:t>
            </a:r>
            <a:endParaRPr lang="da-DK" sz="1600" dirty="0" smtClean="0">
              <a:solidFill>
                <a:schemeClr val="bg1"/>
              </a:solidFill>
            </a:endParaRPr>
          </a:p>
          <a:p>
            <a:r>
              <a:rPr lang="da-DK" sz="1600" dirty="0" smtClean="0">
                <a:solidFill>
                  <a:schemeClr val="bg1"/>
                </a:solidFill>
              </a:rPr>
              <a:t>- Nordic </a:t>
            </a:r>
            <a:r>
              <a:rPr lang="da-DK" sz="1600" dirty="0" err="1" smtClean="0">
                <a:solidFill>
                  <a:schemeClr val="bg1"/>
                </a:solidFill>
              </a:rPr>
              <a:t>Permed</a:t>
            </a:r>
            <a:r>
              <a:rPr lang="da-DK" sz="1600" dirty="0" smtClean="0">
                <a:solidFill>
                  <a:schemeClr val="bg1"/>
                </a:solidFill>
              </a:rPr>
              <a:t> (2018 </a:t>
            </a:r>
            <a:r>
              <a:rPr lang="da-DK" sz="1600" dirty="0" err="1" smtClean="0">
                <a:solidFill>
                  <a:schemeClr val="bg1"/>
                </a:solidFill>
              </a:rPr>
              <a:t>call</a:t>
            </a:r>
            <a:r>
              <a:rPr lang="da-DK" sz="1600" dirty="0" smtClean="0">
                <a:solidFill>
                  <a:schemeClr val="bg1"/>
                </a:solidFill>
              </a:rPr>
              <a:t>)</a:t>
            </a:r>
            <a:endParaRPr lang="da-DK" sz="1600" noProof="0" dirty="0" err="1" smtClean="0">
              <a:solidFill>
                <a:schemeClr val="bg1"/>
              </a:solidFill>
            </a:endParaRPr>
          </a:p>
        </p:txBody>
      </p:sp>
      <p:sp>
        <p:nvSpPr>
          <p:cNvPr id="20" name="Tekstfelt 19"/>
          <p:cNvSpPr txBox="1"/>
          <p:nvPr/>
        </p:nvSpPr>
        <p:spPr>
          <a:xfrm>
            <a:off x="6438936" y="1604550"/>
            <a:ext cx="4938903" cy="1433384"/>
          </a:xfrm>
          <a:prstGeom prst="rect">
            <a:avLst/>
          </a:prstGeom>
          <a:solidFill>
            <a:srgbClr val="AAC924"/>
          </a:solidFill>
        </p:spPr>
        <p:txBody>
          <a:bodyPr wrap="square" lIns="0" tIns="0" rIns="0" bIns="0" rtlCol="0">
            <a:spAutoFit/>
          </a:bodyPr>
          <a:lstStyle/>
          <a:p>
            <a:endParaRPr lang="da-DK" sz="2000" noProof="0" dirty="0" err="1" smtClean="0"/>
          </a:p>
        </p:txBody>
      </p:sp>
      <p:sp>
        <p:nvSpPr>
          <p:cNvPr id="23" name="Tekstfelt 22"/>
          <p:cNvSpPr txBox="1"/>
          <p:nvPr/>
        </p:nvSpPr>
        <p:spPr>
          <a:xfrm>
            <a:off x="6800782" y="2121275"/>
            <a:ext cx="1117191" cy="276999"/>
          </a:xfrm>
          <a:prstGeom prst="rect">
            <a:avLst/>
          </a:prstGeom>
          <a:noFill/>
        </p:spPr>
        <p:txBody>
          <a:bodyPr wrap="square" lIns="0" tIns="0" rIns="0" bIns="0" rtlCol="0">
            <a:spAutoFit/>
          </a:bodyPr>
          <a:lstStyle/>
          <a:p>
            <a:r>
              <a:rPr lang="da-DK" sz="1800" noProof="0" dirty="0" smtClean="0">
                <a:solidFill>
                  <a:schemeClr val="bg1"/>
                </a:solidFill>
              </a:rPr>
              <a:t>EUREKA</a:t>
            </a:r>
          </a:p>
        </p:txBody>
      </p:sp>
      <p:sp>
        <p:nvSpPr>
          <p:cNvPr id="24" name="Tekstfelt 23"/>
          <p:cNvSpPr txBox="1"/>
          <p:nvPr/>
        </p:nvSpPr>
        <p:spPr>
          <a:xfrm>
            <a:off x="8481920" y="1848169"/>
            <a:ext cx="2895919" cy="738664"/>
          </a:xfrm>
          <a:prstGeom prst="rect">
            <a:avLst/>
          </a:prstGeom>
          <a:noFill/>
        </p:spPr>
        <p:txBody>
          <a:bodyPr wrap="square" lIns="0" tIns="0" rIns="0" bIns="0" rtlCol="0">
            <a:spAutoFit/>
          </a:bodyPr>
          <a:lstStyle/>
          <a:p>
            <a:r>
              <a:rPr lang="da-DK" sz="1600" noProof="0" dirty="0" smtClean="0">
                <a:solidFill>
                  <a:schemeClr val="bg1"/>
                </a:solidFill>
              </a:rPr>
              <a:t>- Globalstars </a:t>
            </a:r>
            <a:r>
              <a:rPr lang="da-DK" sz="1600" noProof="0" dirty="0" err="1" smtClean="0">
                <a:solidFill>
                  <a:schemeClr val="bg1"/>
                </a:solidFill>
              </a:rPr>
              <a:t>calls</a:t>
            </a:r>
            <a:endParaRPr lang="da-DK" sz="1600" noProof="0" dirty="0" smtClean="0">
              <a:solidFill>
                <a:schemeClr val="bg1"/>
              </a:solidFill>
            </a:endParaRPr>
          </a:p>
          <a:p>
            <a:r>
              <a:rPr lang="da-DK" sz="1600" noProof="0" dirty="0" smtClean="0">
                <a:solidFill>
                  <a:schemeClr val="bg1"/>
                </a:solidFill>
              </a:rPr>
              <a:t>- </a:t>
            </a:r>
            <a:r>
              <a:rPr lang="da-DK" sz="1600" dirty="0" smtClean="0">
                <a:solidFill>
                  <a:schemeClr val="bg1"/>
                </a:solidFill>
              </a:rPr>
              <a:t>EUREKA</a:t>
            </a:r>
          </a:p>
          <a:p>
            <a:r>
              <a:rPr lang="da-DK" sz="1600" noProof="0" dirty="0" smtClean="0">
                <a:solidFill>
                  <a:schemeClr val="bg1"/>
                </a:solidFill>
              </a:rPr>
              <a:t>- Eurostars – (art. 185)</a:t>
            </a:r>
          </a:p>
        </p:txBody>
      </p:sp>
      <p:sp>
        <p:nvSpPr>
          <p:cNvPr id="25" name="Tekstfelt 24"/>
          <p:cNvSpPr txBox="1"/>
          <p:nvPr/>
        </p:nvSpPr>
        <p:spPr>
          <a:xfrm>
            <a:off x="6438936" y="3581704"/>
            <a:ext cx="4938903" cy="1528187"/>
          </a:xfrm>
          <a:prstGeom prst="rect">
            <a:avLst/>
          </a:prstGeom>
          <a:solidFill>
            <a:schemeClr val="accent6"/>
          </a:solidFill>
        </p:spPr>
        <p:txBody>
          <a:bodyPr wrap="square" lIns="0" tIns="0" rIns="0" bIns="0" rtlCol="0">
            <a:spAutoFit/>
          </a:bodyPr>
          <a:lstStyle/>
          <a:p>
            <a:endParaRPr lang="da-DK" sz="2000" noProof="0" dirty="0" smtClean="0"/>
          </a:p>
        </p:txBody>
      </p:sp>
      <p:sp>
        <p:nvSpPr>
          <p:cNvPr id="26" name="Tekstfelt 25"/>
          <p:cNvSpPr txBox="1"/>
          <p:nvPr/>
        </p:nvSpPr>
        <p:spPr>
          <a:xfrm>
            <a:off x="6799077" y="3992505"/>
            <a:ext cx="1184620" cy="492443"/>
          </a:xfrm>
          <a:prstGeom prst="rect">
            <a:avLst/>
          </a:prstGeom>
          <a:noFill/>
        </p:spPr>
        <p:txBody>
          <a:bodyPr wrap="none" lIns="0" tIns="0" rIns="0" bIns="0" rtlCol="0">
            <a:spAutoFit/>
          </a:bodyPr>
          <a:lstStyle/>
          <a:p>
            <a:r>
              <a:rPr lang="da-DK" sz="1600" noProof="0" dirty="0" smtClean="0">
                <a:solidFill>
                  <a:schemeClr val="bg1"/>
                </a:solidFill>
              </a:rPr>
              <a:t>Bilaterale</a:t>
            </a:r>
          </a:p>
          <a:p>
            <a:r>
              <a:rPr lang="da-DK" sz="1600" noProof="0" dirty="0" smtClean="0">
                <a:solidFill>
                  <a:schemeClr val="bg1"/>
                </a:solidFill>
              </a:rPr>
              <a:t>programmes</a:t>
            </a:r>
          </a:p>
        </p:txBody>
      </p:sp>
      <p:sp>
        <p:nvSpPr>
          <p:cNvPr id="27" name="Tekstfelt 26"/>
          <p:cNvSpPr txBox="1"/>
          <p:nvPr/>
        </p:nvSpPr>
        <p:spPr>
          <a:xfrm>
            <a:off x="8481920" y="4112445"/>
            <a:ext cx="2273058" cy="246221"/>
          </a:xfrm>
          <a:prstGeom prst="rect">
            <a:avLst/>
          </a:prstGeom>
          <a:noFill/>
        </p:spPr>
        <p:txBody>
          <a:bodyPr wrap="none" lIns="0" tIns="0" rIns="0" bIns="0" rtlCol="0">
            <a:spAutoFit/>
          </a:bodyPr>
          <a:lstStyle/>
          <a:p>
            <a:r>
              <a:rPr lang="da-DK" sz="1600" noProof="0" dirty="0" smtClean="0">
                <a:solidFill>
                  <a:schemeClr val="bg1"/>
                </a:solidFill>
              </a:rPr>
              <a:t>- 10 </a:t>
            </a:r>
            <a:r>
              <a:rPr lang="da-DK" sz="1600" noProof="0" dirty="0" err="1" smtClean="0">
                <a:solidFill>
                  <a:schemeClr val="bg1"/>
                </a:solidFill>
              </a:rPr>
              <a:t>prioritized</a:t>
            </a:r>
            <a:r>
              <a:rPr lang="da-DK" sz="1600" noProof="0" dirty="0" smtClean="0">
                <a:solidFill>
                  <a:schemeClr val="bg1"/>
                </a:solidFill>
              </a:rPr>
              <a:t> </a:t>
            </a:r>
            <a:r>
              <a:rPr lang="da-DK" sz="1600" noProof="0" dirty="0" err="1" smtClean="0">
                <a:solidFill>
                  <a:schemeClr val="bg1"/>
                </a:solidFill>
              </a:rPr>
              <a:t>countries</a:t>
            </a:r>
            <a:endParaRPr lang="da-DK" sz="1600" noProof="0" dirty="0" smtClean="0">
              <a:solidFill>
                <a:schemeClr val="bg1"/>
              </a:solidFill>
            </a:endParaRPr>
          </a:p>
        </p:txBody>
      </p:sp>
    </p:spTree>
    <p:extLst>
      <p:ext uri="{BB962C8B-B14F-4D97-AF65-F5344CB8AC3E}">
        <p14:creationId xmlns:p14="http://schemas.microsoft.com/office/powerpoint/2010/main" val="41902851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126" y="818963"/>
            <a:ext cx="10612438" cy="468000"/>
          </a:xfrm>
        </p:spPr>
        <p:txBody>
          <a:bodyPr/>
          <a:lstStyle/>
          <a:p>
            <a:r>
              <a:rPr lang="da-DK" sz="2400" b="0" dirty="0" smtClean="0"/>
              <a:t>IFD budget: DKK 150-175m</a:t>
            </a:r>
            <a:endParaRPr lang="da-DK" sz="2400" b="0" dirty="0"/>
          </a:p>
        </p:txBody>
      </p:sp>
      <p:sp>
        <p:nvSpPr>
          <p:cNvPr id="6" name="Pladsholder til dato 5"/>
          <p:cNvSpPr>
            <a:spLocks noGrp="1"/>
          </p:cNvSpPr>
          <p:nvPr>
            <p:ph type="dt" sz="half" idx="10"/>
          </p:nvPr>
        </p:nvSpPr>
        <p:spPr>
          <a:xfrm>
            <a:off x="-3355001" y="1661542"/>
            <a:ext cx="1522786" cy="365210"/>
          </a:xfrm>
        </p:spPr>
        <p:txBody>
          <a:bodyPr/>
          <a:lstStyle/>
          <a:p>
            <a:fld id="{B0ECF1C5-2576-4C1C-91FD-5544DEC2C672}" type="datetime1">
              <a:rPr lang="da-DK" smtClean="0">
                <a:solidFill>
                  <a:prstClr val="white">
                    <a:lumMod val="75000"/>
                  </a:prstClr>
                </a:solidFill>
              </a:rPr>
              <a:pPr/>
              <a:t>29-11-2018</a:t>
            </a:fld>
            <a:endParaRPr lang="da-DK" dirty="0">
              <a:solidFill>
                <a:prstClr val="white">
                  <a:lumMod val="75000"/>
                </a:prstClr>
              </a:solidFill>
            </a:endParaRPr>
          </a:p>
        </p:txBody>
      </p:sp>
      <p:sp>
        <p:nvSpPr>
          <p:cNvPr id="8" name="Pladsholder til diasnummer 7"/>
          <p:cNvSpPr>
            <a:spLocks noGrp="1"/>
          </p:cNvSpPr>
          <p:nvPr>
            <p:ph type="sldNum" sz="quarter" idx="12"/>
          </p:nvPr>
        </p:nvSpPr>
        <p:spPr/>
        <p:txBody>
          <a:bodyPr/>
          <a:lstStyle/>
          <a:p>
            <a:fld id="{667EC89C-17A0-4E64-A6D2-B825673CEEDF}" type="slidenum">
              <a:rPr lang="da-DK" smtClean="0"/>
              <a:pPr/>
              <a:t>28</a:t>
            </a:fld>
            <a:endParaRPr lang="da-DK" dirty="0"/>
          </a:p>
        </p:txBody>
      </p:sp>
      <p:sp>
        <p:nvSpPr>
          <p:cNvPr id="80" name="Rektangel 79"/>
          <p:cNvSpPr/>
          <p:nvPr/>
        </p:nvSpPr>
        <p:spPr>
          <a:xfrm>
            <a:off x="82028" y="1832796"/>
            <a:ext cx="1930782"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err="1" smtClean="0">
                <a:solidFill>
                  <a:schemeClr val="bg1"/>
                </a:solidFill>
              </a:rPr>
              <a:t>Bioresources</a:t>
            </a:r>
            <a:endParaRPr lang="da-DK" sz="1600" dirty="0">
              <a:solidFill>
                <a:schemeClr val="bg1"/>
              </a:solidFill>
            </a:endParaRPr>
          </a:p>
        </p:txBody>
      </p:sp>
      <p:sp>
        <p:nvSpPr>
          <p:cNvPr id="81" name="Rektangel 80"/>
          <p:cNvSpPr/>
          <p:nvPr/>
        </p:nvSpPr>
        <p:spPr>
          <a:xfrm>
            <a:off x="93593" y="4844456"/>
            <a:ext cx="1919217"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Advanced Technologies</a:t>
            </a:r>
            <a:endParaRPr lang="da-DK" sz="1600" dirty="0">
              <a:solidFill>
                <a:schemeClr val="bg1"/>
              </a:solidFill>
            </a:endParaRPr>
          </a:p>
        </p:txBody>
      </p:sp>
      <p:sp>
        <p:nvSpPr>
          <p:cNvPr id="82" name="Rektangel 81"/>
          <p:cNvSpPr/>
          <p:nvPr/>
        </p:nvSpPr>
        <p:spPr>
          <a:xfrm>
            <a:off x="63221" y="3099015"/>
            <a:ext cx="1938024" cy="553998"/>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500" dirty="0" smtClean="0">
                <a:solidFill>
                  <a:schemeClr val="bg1"/>
                </a:solidFill>
              </a:rPr>
              <a:t>Environment/Water</a:t>
            </a:r>
          </a:p>
          <a:p>
            <a:pPr algn="ctr"/>
            <a:endParaRPr lang="da-DK" sz="1500" dirty="0">
              <a:solidFill>
                <a:schemeClr val="bg1"/>
              </a:solidFill>
            </a:endParaRPr>
          </a:p>
        </p:txBody>
      </p:sp>
      <p:sp>
        <p:nvSpPr>
          <p:cNvPr id="83" name="Rektangel 82"/>
          <p:cNvSpPr/>
          <p:nvPr/>
        </p:nvSpPr>
        <p:spPr>
          <a:xfrm>
            <a:off x="63221" y="3824458"/>
            <a:ext cx="1911975"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Life </a:t>
            </a:r>
            <a:r>
              <a:rPr lang="da-DK" sz="1600" dirty="0" err="1" smtClean="0">
                <a:solidFill>
                  <a:schemeClr val="bg1"/>
                </a:solidFill>
              </a:rPr>
              <a:t>sciences</a:t>
            </a:r>
            <a:endParaRPr lang="da-DK" sz="1600" dirty="0">
              <a:solidFill>
                <a:schemeClr val="bg1"/>
              </a:solidFill>
            </a:endParaRPr>
          </a:p>
        </p:txBody>
      </p:sp>
      <p:sp>
        <p:nvSpPr>
          <p:cNvPr id="84" name="Rektangel 83"/>
          <p:cNvSpPr/>
          <p:nvPr/>
        </p:nvSpPr>
        <p:spPr>
          <a:xfrm>
            <a:off x="74786" y="2342795"/>
            <a:ext cx="1938024"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Energy/Transport/Building</a:t>
            </a:r>
            <a:endParaRPr lang="da-DK" sz="1600" dirty="0">
              <a:solidFill>
                <a:schemeClr val="bg1"/>
              </a:solidFill>
            </a:endParaRPr>
          </a:p>
        </p:txBody>
      </p:sp>
      <p:sp>
        <p:nvSpPr>
          <p:cNvPr id="88" name="Rektangel 87"/>
          <p:cNvSpPr/>
          <p:nvPr/>
        </p:nvSpPr>
        <p:spPr>
          <a:xfrm>
            <a:off x="93592" y="4334457"/>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SSH</a:t>
            </a:r>
            <a:endParaRPr lang="da-DK" sz="1600" dirty="0">
              <a:solidFill>
                <a:schemeClr val="bg1"/>
              </a:solidFill>
            </a:endParaRPr>
          </a:p>
        </p:txBody>
      </p:sp>
      <p:sp>
        <p:nvSpPr>
          <p:cNvPr id="85" name="Rektangel 106"/>
          <p:cNvSpPr/>
          <p:nvPr/>
        </p:nvSpPr>
        <p:spPr>
          <a:xfrm>
            <a:off x="3705831" y="4305932"/>
            <a:ext cx="206421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AAL SCP 2019</a:t>
            </a:r>
            <a:endParaRPr lang="da-DK" sz="1400" dirty="0">
              <a:solidFill>
                <a:srgbClr val="1E4148"/>
              </a:solidFill>
            </a:endParaRPr>
          </a:p>
        </p:txBody>
      </p:sp>
      <p:sp>
        <p:nvSpPr>
          <p:cNvPr id="94" name="Rektangel 72"/>
          <p:cNvSpPr/>
          <p:nvPr/>
        </p:nvSpPr>
        <p:spPr>
          <a:xfrm>
            <a:off x="364057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PermERA</a:t>
            </a:r>
            <a:r>
              <a:rPr lang="da-DK" sz="1400" dirty="0" smtClean="0">
                <a:solidFill>
                  <a:srgbClr val="1E4148"/>
                </a:solidFill>
              </a:rPr>
              <a:t> 2019</a:t>
            </a:r>
            <a:endParaRPr lang="da-DK" sz="1400" dirty="0">
              <a:solidFill>
                <a:srgbClr val="1E4148"/>
              </a:solidFill>
            </a:endParaRPr>
          </a:p>
        </p:txBody>
      </p:sp>
      <p:sp>
        <p:nvSpPr>
          <p:cNvPr id="95" name="Rektangel 73"/>
          <p:cNvSpPr/>
          <p:nvPr/>
        </p:nvSpPr>
        <p:spPr>
          <a:xfrm>
            <a:off x="6327902" y="2958248"/>
            <a:ext cx="174020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China 2019</a:t>
            </a:r>
            <a:endParaRPr lang="da-DK" sz="1400" dirty="0">
              <a:solidFill>
                <a:srgbClr val="1E4148"/>
              </a:solidFill>
            </a:endParaRPr>
          </a:p>
        </p:txBody>
      </p:sp>
      <p:sp>
        <p:nvSpPr>
          <p:cNvPr id="98" name="Rektangel 74"/>
          <p:cNvSpPr/>
          <p:nvPr/>
        </p:nvSpPr>
        <p:spPr>
          <a:xfrm>
            <a:off x="5848033" y="4284794"/>
            <a:ext cx="1525174"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Urban</a:t>
            </a:r>
            <a:endParaRPr lang="da-DK" sz="1400" dirty="0">
              <a:solidFill>
                <a:srgbClr val="1E4148"/>
              </a:solidFill>
            </a:endParaRPr>
          </a:p>
        </p:txBody>
      </p:sp>
      <p:sp>
        <p:nvSpPr>
          <p:cNvPr id="99" name="Rektangel 76"/>
          <p:cNvSpPr/>
          <p:nvPr/>
        </p:nvSpPr>
        <p:spPr>
          <a:xfrm>
            <a:off x="7807940" y="4859542"/>
            <a:ext cx="418665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Globalstars – Asia/USA </a:t>
            </a:r>
          </a:p>
        </p:txBody>
      </p:sp>
      <p:sp>
        <p:nvSpPr>
          <p:cNvPr id="107" name="Rektangel 77"/>
          <p:cNvSpPr/>
          <p:nvPr/>
        </p:nvSpPr>
        <p:spPr>
          <a:xfrm>
            <a:off x="2248333" y="2400556"/>
            <a:ext cx="249471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India – Water &amp; Energy</a:t>
            </a:r>
            <a:endParaRPr lang="da-DK" sz="1400" dirty="0">
              <a:solidFill>
                <a:srgbClr val="1E4148"/>
              </a:solidFill>
            </a:endParaRPr>
          </a:p>
        </p:txBody>
      </p:sp>
      <p:sp>
        <p:nvSpPr>
          <p:cNvPr id="108" name="Rektangel 78"/>
          <p:cNvSpPr/>
          <p:nvPr/>
        </p:nvSpPr>
        <p:spPr>
          <a:xfrm>
            <a:off x="4958483" y="5582180"/>
            <a:ext cx="177909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11</a:t>
            </a:r>
            <a:endParaRPr lang="da-DK" sz="1400" dirty="0">
              <a:solidFill>
                <a:srgbClr val="1E4148"/>
              </a:solidFill>
            </a:endParaRPr>
          </a:p>
        </p:txBody>
      </p:sp>
      <p:sp>
        <p:nvSpPr>
          <p:cNvPr id="109" name="Rektangel 84"/>
          <p:cNvSpPr/>
          <p:nvPr/>
        </p:nvSpPr>
        <p:spPr>
          <a:xfrm>
            <a:off x="9819723" y="5574105"/>
            <a:ext cx="217486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12 - 2020</a:t>
            </a:r>
            <a:endParaRPr lang="da-DK" sz="1400" dirty="0">
              <a:solidFill>
                <a:srgbClr val="1E4148"/>
              </a:solidFill>
            </a:endParaRPr>
          </a:p>
        </p:txBody>
      </p:sp>
      <p:sp>
        <p:nvSpPr>
          <p:cNvPr id="128" name="Rektangel 88"/>
          <p:cNvSpPr/>
          <p:nvPr/>
        </p:nvSpPr>
        <p:spPr>
          <a:xfrm>
            <a:off x="7712680" y="1842237"/>
            <a:ext cx="2062250"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Nordic Aqua </a:t>
            </a:r>
            <a:r>
              <a:rPr lang="da-DK" sz="1400" dirty="0" err="1">
                <a:solidFill>
                  <a:srgbClr val="1E4148"/>
                </a:solidFill>
              </a:rPr>
              <a:t>C</a:t>
            </a:r>
            <a:r>
              <a:rPr lang="da-DK" sz="1400" dirty="0" err="1" smtClean="0">
                <a:solidFill>
                  <a:srgbClr val="1E4148"/>
                </a:solidFill>
              </a:rPr>
              <a:t>ulture</a:t>
            </a:r>
            <a:endParaRPr lang="da-DK" sz="1400" dirty="0">
              <a:solidFill>
                <a:srgbClr val="1E4148"/>
              </a:solidFill>
            </a:endParaRPr>
          </a:p>
        </p:txBody>
      </p:sp>
      <p:sp>
        <p:nvSpPr>
          <p:cNvPr id="41" name="Rektangel 40"/>
          <p:cNvSpPr/>
          <p:nvPr/>
        </p:nvSpPr>
        <p:spPr>
          <a:xfrm>
            <a:off x="93593" y="5600678"/>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SME</a:t>
            </a:r>
            <a:endParaRPr lang="da-DK" sz="1600" dirty="0">
              <a:solidFill>
                <a:schemeClr val="bg1"/>
              </a:solidFill>
            </a:endParaRPr>
          </a:p>
        </p:txBody>
      </p:sp>
      <p:sp>
        <p:nvSpPr>
          <p:cNvPr id="44" name="Rektangel 84"/>
          <p:cNvSpPr/>
          <p:nvPr/>
        </p:nvSpPr>
        <p:spPr>
          <a:xfrm>
            <a:off x="2248332" y="5596122"/>
            <a:ext cx="194075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10</a:t>
            </a:r>
            <a:endParaRPr lang="da-DK" sz="1400" dirty="0">
              <a:solidFill>
                <a:srgbClr val="1E4148"/>
              </a:solidFill>
            </a:endParaRPr>
          </a:p>
        </p:txBody>
      </p:sp>
      <p:sp>
        <p:nvSpPr>
          <p:cNvPr id="45" name="Rektangel 55"/>
          <p:cNvSpPr/>
          <p:nvPr/>
        </p:nvSpPr>
        <p:spPr>
          <a:xfrm>
            <a:off x="2248333" y="2995374"/>
            <a:ext cx="162485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RegSYS</a:t>
            </a:r>
            <a:r>
              <a:rPr lang="da-DK" sz="1400" dirty="0" smtClean="0">
                <a:solidFill>
                  <a:srgbClr val="1E4148"/>
                </a:solidFill>
              </a:rPr>
              <a:t> SES 18</a:t>
            </a:r>
            <a:endParaRPr lang="da-DK" sz="1400" dirty="0">
              <a:solidFill>
                <a:srgbClr val="1E4148"/>
              </a:solidFill>
            </a:endParaRPr>
          </a:p>
        </p:txBody>
      </p:sp>
      <p:sp>
        <p:nvSpPr>
          <p:cNvPr id="46" name="Rektangel 55"/>
          <p:cNvSpPr/>
          <p:nvPr/>
        </p:nvSpPr>
        <p:spPr>
          <a:xfrm>
            <a:off x="2248333" y="1842237"/>
            <a:ext cx="150744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AMR</a:t>
            </a:r>
            <a:endParaRPr lang="da-DK" sz="1400" dirty="0">
              <a:solidFill>
                <a:srgbClr val="1E4148"/>
              </a:solidFill>
            </a:endParaRPr>
          </a:p>
        </p:txBody>
      </p:sp>
      <p:sp>
        <p:nvSpPr>
          <p:cNvPr id="47" name="Rektangel 55"/>
          <p:cNvSpPr/>
          <p:nvPr/>
        </p:nvSpPr>
        <p:spPr>
          <a:xfrm>
            <a:off x="3997170" y="1842237"/>
            <a:ext cx="157444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a:t>
            </a:r>
            <a:r>
              <a:rPr lang="da-DK" sz="1400" dirty="0" err="1" smtClean="0">
                <a:solidFill>
                  <a:srgbClr val="1E4148"/>
                </a:solidFill>
              </a:rPr>
              <a:t>Brazil</a:t>
            </a:r>
            <a:endParaRPr lang="da-DK" sz="1400" dirty="0">
              <a:solidFill>
                <a:srgbClr val="1E4148"/>
              </a:solidFill>
            </a:endParaRPr>
          </a:p>
        </p:txBody>
      </p:sp>
      <p:sp>
        <p:nvSpPr>
          <p:cNvPr id="48" name="Rektangel 55"/>
          <p:cNvSpPr/>
          <p:nvPr/>
        </p:nvSpPr>
        <p:spPr>
          <a:xfrm>
            <a:off x="5181253"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REGSYS SES </a:t>
            </a:r>
            <a:endParaRPr lang="da-DK" sz="1400" dirty="0">
              <a:solidFill>
                <a:srgbClr val="1E4148"/>
              </a:solidFill>
            </a:endParaRPr>
          </a:p>
        </p:txBody>
      </p:sp>
      <p:sp>
        <p:nvSpPr>
          <p:cNvPr id="49" name="Rektangel 55"/>
          <p:cNvSpPr/>
          <p:nvPr/>
        </p:nvSpPr>
        <p:spPr>
          <a:xfrm>
            <a:off x="2248332" y="3815499"/>
            <a:ext cx="119189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JPND 2019</a:t>
            </a:r>
            <a:endParaRPr lang="da-DK" sz="1400" dirty="0">
              <a:solidFill>
                <a:srgbClr val="1E4148"/>
              </a:solidFill>
            </a:endParaRPr>
          </a:p>
        </p:txBody>
      </p:sp>
      <p:sp>
        <p:nvSpPr>
          <p:cNvPr id="39" name="Rektangel 88"/>
          <p:cNvSpPr/>
          <p:nvPr/>
        </p:nvSpPr>
        <p:spPr>
          <a:xfrm>
            <a:off x="8704406" y="4279175"/>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NordForsk – </a:t>
            </a:r>
            <a:r>
              <a:rPr lang="da-DK" sz="1400" dirty="0" err="1" smtClean="0">
                <a:solidFill>
                  <a:srgbClr val="1E4148"/>
                </a:solidFill>
              </a:rPr>
              <a:t>Puclic</a:t>
            </a:r>
            <a:r>
              <a:rPr lang="da-DK" sz="1400" dirty="0" smtClean="0">
                <a:solidFill>
                  <a:srgbClr val="1E4148"/>
                </a:solidFill>
              </a:rPr>
              <a:t> </a:t>
            </a:r>
            <a:r>
              <a:rPr lang="da-DK" sz="1400" dirty="0" err="1" smtClean="0">
                <a:solidFill>
                  <a:srgbClr val="1E4148"/>
                </a:solidFill>
              </a:rPr>
              <a:t>Digitalization</a:t>
            </a:r>
            <a:r>
              <a:rPr lang="da-DK" sz="1400" dirty="0" smtClean="0">
                <a:solidFill>
                  <a:srgbClr val="1E4148"/>
                </a:solidFill>
              </a:rPr>
              <a:t> i</a:t>
            </a:r>
            <a:endParaRPr lang="da-DK" sz="1400" dirty="0">
              <a:solidFill>
                <a:srgbClr val="1E4148"/>
              </a:solidFill>
            </a:endParaRPr>
          </a:p>
        </p:txBody>
      </p:sp>
      <p:sp>
        <p:nvSpPr>
          <p:cNvPr id="40" name="Rektangel 88"/>
          <p:cNvSpPr/>
          <p:nvPr/>
        </p:nvSpPr>
        <p:spPr>
          <a:xfrm>
            <a:off x="3694041" y="4866570"/>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Quantum Computing</a:t>
            </a:r>
            <a:endParaRPr lang="da-DK" sz="1400" dirty="0">
              <a:solidFill>
                <a:srgbClr val="1E4148"/>
              </a:solidFill>
            </a:endParaRPr>
          </a:p>
        </p:txBody>
      </p:sp>
      <p:sp>
        <p:nvSpPr>
          <p:cNvPr id="42" name="Rektangel 88"/>
          <p:cNvSpPr/>
          <p:nvPr/>
        </p:nvSpPr>
        <p:spPr>
          <a:xfrm>
            <a:off x="4005389" y="2953920"/>
            <a:ext cx="223070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Ocean – Micro Plastic</a:t>
            </a:r>
            <a:endParaRPr lang="da-DK" sz="1400" dirty="0">
              <a:solidFill>
                <a:srgbClr val="1E4148"/>
              </a:solidFill>
            </a:endParaRPr>
          </a:p>
        </p:txBody>
      </p:sp>
      <p:sp>
        <p:nvSpPr>
          <p:cNvPr id="50" name="Rektangel 88"/>
          <p:cNvSpPr/>
          <p:nvPr/>
        </p:nvSpPr>
        <p:spPr>
          <a:xfrm>
            <a:off x="7547881" y="2400556"/>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DK-China 2020-21</a:t>
            </a:r>
            <a:endParaRPr lang="da-DK" sz="1400" dirty="0">
              <a:solidFill>
                <a:srgbClr val="1E4148"/>
              </a:solidFill>
            </a:endParaRPr>
          </a:p>
        </p:txBody>
      </p:sp>
      <p:sp>
        <p:nvSpPr>
          <p:cNvPr id="51" name="Rektangel 88"/>
          <p:cNvSpPr/>
          <p:nvPr/>
        </p:nvSpPr>
        <p:spPr>
          <a:xfrm>
            <a:off x="8612362" y="2972299"/>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DK-India 2020</a:t>
            </a:r>
            <a:endParaRPr lang="da-DK" sz="1400" dirty="0">
              <a:solidFill>
                <a:srgbClr val="1E4148"/>
              </a:solidFill>
            </a:endParaRPr>
          </a:p>
        </p:txBody>
      </p:sp>
      <p:sp>
        <p:nvSpPr>
          <p:cNvPr id="52" name="Rektangel 88"/>
          <p:cNvSpPr/>
          <p:nvPr/>
        </p:nvSpPr>
        <p:spPr>
          <a:xfrm>
            <a:off x="8704405" y="3825964"/>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Japan Tele/</a:t>
            </a:r>
            <a:r>
              <a:rPr lang="da-DK" sz="1400" dirty="0" err="1">
                <a:solidFill>
                  <a:srgbClr val="1E4148"/>
                </a:solidFill>
              </a:rPr>
              <a:t>R</a:t>
            </a:r>
            <a:r>
              <a:rPr lang="da-DK" sz="1400" dirty="0" err="1" smtClean="0">
                <a:solidFill>
                  <a:srgbClr val="1E4148"/>
                </a:solidFill>
              </a:rPr>
              <a:t>obotic</a:t>
            </a:r>
            <a:r>
              <a:rPr lang="da-DK" sz="1400" dirty="0" smtClean="0">
                <a:solidFill>
                  <a:srgbClr val="1E4148"/>
                </a:solidFill>
              </a:rPr>
              <a:t>-Health </a:t>
            </a:r>
          </a:p>
        </p:txBody>
      </p:sp>
      <p:sp>
        <p:nvSpPr>
          <p:cNvPr id="53" name="Rektangel 88"/>
          <p:cNvSpPr/>
          <p:nvPr/>
        </p:nvSpPr>
        <p:spPr>
          <a:xfrm>
            <a:off x="2248333" y="3278635"/>
            <a:ext cx="288044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t>
            </a:r>
            <a:r>
              <a:rPr lang="da-DK" sz="1400" dirty="0" err="1" smtClean="0">
                <a:solidFill>
                  <a:srgbClr val="1E4148"/>
                </a:solidFill>
              </a:rPr>
              <a:t>Emergent</a:t>
            </a:r>
            <a:r>
              <a:rPr lang="da-DK" sz="1400" dirty="0" smtClean="0">
                <a:solidFill>
                  <a:srgbClr val="1E4148"/>
                </a:solidFill>
              </a:rPr>
              <a:t> </a:t>
            </a:r>
            <a:r>
              <a:rPr lang="da-DK" sz="1400" dirty="0" err="1" smtClean="0">
                <a:solidFill>
                  <a:srgbClr val="1E4148"/>
                </a:solidFill>
              </a:rPr>
              <a:t>Pollutants</a:t>
            </a:r>
            <a:r>
              <a:rPr lang="da-DK" sz="1400" dirty="0" smtClean="0">
                <a:solidFill>
                  <a:srgbClr val="1E4148"/>
                </a:solidFill>
              </a:rPr>
              <a:t> &amp; AMR</a:t>
            </a:r>
            <a:endParaRPr lang="da-DK" sz="1400" dirty="0">
              <a:solidFill>
                <a:srgbClr val="1E4148"/>
              </a:solidFill>
            </a:endParaRPr>
          </a:p>
        </p:txBody>
      </p:sp>
      <p:sp>
        <p:nvSpPr>
          <p:cNvPr id="54" name="Rektangel 88"/>
          <p:cNvSpPr/>
          <p:nvPr/>
        </p:nvSpPr>
        <p:spPr>
          <a:xfrm>
            <a:off x="5812999" y="1842237"/>
            <a:ext cx="1658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Blue </a:t>
            </a:r>
            <a:r>
              <a:rPr lang="da-DK" sz="1400" dirty="0" err="1" smtClean="0">
                <a:solidFill>
                  <a:srgbClr val="1E4148"/>
                </a:solidFill>
              </a:rPr>
              <a:t>BioEconomy</a:t>
            </a:r>
            <a:endParaRPr lang="da-DK" sz="1400" dirty="0">
              <a:solidFill>
                <a:srgbClr val="1E4148"/>
              </a:solidFill>
            </a:endParaRPr>
          </a:p>
        </p:txBody>
      </p:sp>
      <p:sp>
        <p:nvSpPr>
          <p:cNvPr id="55" name="Rektangel 88"/>
          <p:cNvSpPr/>
          <p:nvPr/>
        </p:nvSpPr>
        <p:spPr>
          <a:xfrm>
            <a:off x="5645876" y="3280361"/>
            <a:ext cx="242223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Biodiversity</a:t>
            </a:r>
            <a:r>
              <a:rPr lang="da-DK" sz="1400" dirty="0" smtClean="0">
                <a:solidFill>
                  <a:srgbClr val="1E4148"/>
                </a:solidFill>
              </a:rPr>
              <a:t> and </a:t>
            </a:r>
            <a:r>
              <a:rPr lang="da-DK" sz="1400" dirty="0" err="1" smtClean="0">
                <a:solidFill>
                  <a:srgbClr val="1E4148"/>
                </a:solidFill>
              </a:rPr>
              <a:t>climate</a:t>
            </a:r>
            <a:endParaRPr lang="da-DK" sz="1400" dirty="0">
              <a:solidFill>
                <a:srgbClr val="1E4148"/>
              </a:solidFill>
            </a:endParaRPr>
          </a:p>
        </p:txBody>
      </p:sp>
      <p:sp>
        <p:nvSpPr>
          <p:cNvPr id="56" name="Rektangel 88"/>
          <p:cNvSpPr/>
          <p:nvPr/>
        </p:nvSpPr>
        <p:spPr>
          <a:xfrm>
            <a:off x="5693102" y="4859542"/>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Industry 4.0</a:t>
            </a:r>
            <a:endParaRPr lang="da-DK" sz="1400" dirty="0">
              <a:solidFill>
                <a:srgbClr val="1E4148"/>
              </a:solidFill>
            </a:endParaRPr>
          </a:p>
        </p:txBody>
      </p:sp>
      <p:sp>
        <p:nvSpPr>
          <p:cNvPr id="58" name="Rektangel 72"/>
          <p:cNvSpPr/>
          <p:nvPr/>
        </p:nvSpPr>
        <p:spPr>
          <a:xfrm>
            <a:off x="571022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IMI Promotion</a:t>
            </a:r>
            <a:endParaRPr lang="da-DK" sz="1400" dirty="0">
              <a:solidFill>
                <a:srgbClr val="1E4148"/>
              </a:solidFill>
            </a:endParaRPr>
          </a:p>
        </p:txBody>
      </p:sp>
      <p:sp>
        <p:nvSpPr>
          <p:cNvPr id="59" name="Rektangel 55"/>
          <p:cNvSpPr/>
          <p:nvPr/>
        </p:nvSpPr>
        <p:spPr>
          <a:xfrm>
            <a:off x="9878299"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Nordisk </a:t>
            </a:r>
            <a:r>
              <a:rPr lang="da-DK" sz="1400" dirty="0" err="1">
                <a:solidFill>
                  <a:srgbClr val="1E4148"/>
                </a:solidFill>
              </a:rPr>
              <a:t>E</a:t>
            </a:r>
            <a:r>
              <a:rPr lang="da-DK" sz="1400" dirty="0" err="1" smtClean="0">
                <a:solidFill>
                  <a:srgbClr val="1E4148"/>
                </a:solidFill>
              </a:rPr>
              <a:t>nergiForsk</a:t>
            </a:r>
            <a:r>
              <a:rPr lang="da-DK" sz="1400" dirty="0" smtClean="0">
                <a:solidFill>
                  <a:srgbClr val="1E4148"/>
                </a:solidFill>
              </a:rPr>
              <a:t> </a:t>
            </a:r>
            <a:endParaRPr lang="da-DK" sz="1400" dirty="0">
              <a:solidFill>
                <a:srgbClr val="1E4148"/>
              </a:solidFill>
            </a:endParaRPr>
          </a:p>
        </p:txBody>
      </p:sp>
      <p:sp>
        <p:nvSpPr>
          <p:cNvPr id="64" name="Titel 1"/>
          <p:cNvSpPr txBox="1">
            <a:spLocks/>
          </p:cNvSpPr>
          <p:nvPr/>
        </p:nvSpPr>
        <p:spPr>
          <a:xfrm>
            <a:off x="793917" y="357511"/>
            <a:ext cx="11200673"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en-US" sz="2999" dirty="0">
                <a:solidFill>
                  <a:srgbClr val="1E4148"/>
                </a:solidFill>
              </a:rPr>
              <a:t>2019-20 </a:t>
            </a:r>
            <a:r>
              <a:rPr lang="en-US" sz="2999" dirty="0" smtClean="0">
                <a:solidFill>
                  <a:srgbClr val="1E4148"/>
                </a:solidFill>
              </a:rPr>
              <a:t>International calls </a:t>
            </a:r>
            <a:r>
              <a:rPr lang="en-US" sz="2999" dirty="0">
                <a:solidFill>
                  <a:srgbClr val="1E4148"/>
                </a:solidFill>
              </a:rPr>
              <a:t>- to be </a:t>
            </a:r>
            <a:r>
              <a:rPr lang="en-US" sz="2999" dirty="0" smtClean="0">
                <a:solidFill>
                  <a:srgbClr val="1E4148"/>
                </a:solidFill>
              </a:rPr>
              <a:t>prioritized &amp; approved</a:t>
            </a:r>
            <a:endParaRPr lang="da-DK" sz="2999" dirty="0">
              <a:solidFill>
                <a:srgbClr val="1E4148"/>
              </a:solidFill>
              <a:latin typeface="Ubuntu"/>
            </a:endParaRPr>
          </a:p>
        </p:txBody>
      </p:sp>
    </p:spTree>
    <p:extLst>
      <p:ext uri="{BB962C8B-B14F-4D97-AF65-F5344CB8AC3E}">
        <p14:creationId xmlns:p14="http://schemas.microsoft.com/office/powerpoint/2010/main" val="2459780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defTabSz="1085574"/>
            <a:fld id="{667EC89C-17A0-4E64-A6D2-B825673CEEDF}" type="slidenum">
              <a:rPr lang="da-DK">
                <a:latin typeface="Ubuntu"/>
              </a:rPr>
              <a:pPr defTabSz="1085574"/>
              <a:t>29</a:t>
            </a:fld>
            <a:endParaRPr lang="da-DK" dirty="0">
              <a:latin typeface="Ubuntu"/>
            </a:endParaRPr>
          </a:p>
        </p:txBody>
      </p:sp>
      <p:sp>
        <p:nvSpPr>
          <p:cNvPr id="3" name="Tekstboks 2"/>
          <p:cNvSpPr txBox="1"/>
          <p:nvPr/>
        </p:nvSpPr>
        <p:spPr>
          <a:xfrm>
            <a:off x="4943961" y="2608514"/>
            <a:ext cx="3043003" cy="307666"/>
          </a:xfrm>
          <a:prstGeom prst="rect">
            <a:avLst/>
          </a:prstGeom>
          <a:noFill/>
        </p:spPr>
        <p:txBody>
          <a:bodyPr wrap="none" lIns="0" tIns="0" rIns="0" bIns="0" rtlCol="0">
            <a:spAutoFit/>
          </a:bodyPr>
          <a:lstStyle/>
          <a:p>
            <a:pPr defTabSz="1085574"/>
            <a:r>
              <a:rPr lang="da-DK" sz="2000" dirty="0">
                <a:solidFill>
                  <a:srgbClr val="1E4148"/>
                </a:solidFill>
                <a:latin typeface="Ubuntu"/>
              </a:rPr>
              <a:t>2014 – 2017 </a:t>
            </a:r>
            <a:r>
              <a:rPr lang="da-DK" sz="2000" dirty="0" err="1">
                <a:solidFill>
                  <a:srgbClr val="1E4148"/>
                </a:solidFill>
                <a:latin typeface="Ubuntu"/>
              </a:rPr>
              <a:t>kont</a:t>
            </a:r>
            <a:r>
              <a:rPr lang="da-DK" sz="2000" dirty="0">
                <a:solidFill>
                  <a:srgbClr val="1E4148"/>
                </a:solidFill>
                <a:latin typeface="Ubuntu"/>
              </a:rPr>
              <a:t>o 10 + 20</a:t>
            </a:r>
            <a:endParaRPr lang="da-DK" sz="2000" dirty="0" err="1">
              <a:solidFill>
                <a:srgbClr val="1E4148"/>
              </a:solidFill>
              <a:latin typeface="Ubuntu"/>
            </a:endParaRPr>
          </a:p>
        </p:txBody>
      </p:sp>
      <p:pic>
        <p:nvPicPr>
          <p:cNvPr id="4" name="Pladsholder til billed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93" y="1620655"/>
            <a:ext cx="12192389" cy="4498373"/>
          </a:xfrm>
          <a:prstGeom prst="rect">
            <a:avLst/>
          </a:prstGeom>
        </p:spPr>
      </p:pic>
      <p:pic>
        <p:nvPicPr>
          <p:cNvPr id="5" name="Picture 2" descr="Billedresultat for bcg innovationsfond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80" y="1923908"/>
            <a:ext cx="1282815" cy="184931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
          <p:cNvPicPr>
            <a:picLocks/>
          </p:cNvPicPr>
          <p:nvPr/>
        </p:nvPicPr>
        <p:blipFill>
          <a:blip r:embed="rId6"/>
          <a:stretch>
            <a:fillRect/>
          </a:stretch>
        </p:blipFill>
        <p:spPr>
          <a:xfrm>
            <a:off x="2398532" y="1923909"/>
            <a:ext cx="1638200" cy="225695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4395" y="4776354"/>
            <a:ext cx="846318" cy="1210103"/>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6783" y="4783097"/>
            <a:ext cx="846318" cy="1205533"/>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7977" y="4785770"/>
            <a:ext cx="846318" cy="120286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65589" y="4788432"/>
            <a:ext cx="846318" cy="1200198"/>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1"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83202" y="4785170"/>
            <a:ext cx="846318" cy="120128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2"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4023" t="14657" r="34143" b="4969"/>
          <a:stretch/>
        </p:blipFill>
        <p:spPr bwMode="auto">
          <a:xfrm>
            <a:off x="5139170" y="4786693"/>
            <a:ext cx="846318" cy="1201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5059" t="15569" r="35102" b="10152"/>
          <a:stretch/>
        </p:blipFill>
        <p:spPr bwMode="auto">
          <a:xfrm>
            <a:off x="11192008" y="4786692"/>
            <a:ext cx="856829" cy="11997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itel 1"/>
          <p:cNvSpPr txBox="1">
            <a:spLocks/>
          </p:cNvSpPr>
          <p:nvPr/>
        </p:nvSpPr>
        <p:spPr>
          <a:xfrm>
            <a:off x="793918" y="357511"/>
            <a:ext cx="10608600"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da-DK" sz="2999" dirty="0">
                <a:solidFill>
                  <a:srgbClr val="1E4148"/>
                </a:solidFill>
                <a:latin typeface="Ubuntu"/>
              </a:rPr>
              <a:t>Spotting trends – investment strategies for major areas</a:t>
            </a:r>
          </a:p>
        </p:txBody>
      </p:sp>
      <p:pic>
        <p:nvPicPr>
          <p:cNvPr id="15" name="Pladsholder til indhold 9"/>
          <p:cNvPicPr>
            <a:picLocks noChangeAspect="1"/>
          </p:cNvPicPr>
          <p:nvPr/>
        </p:nvPicPr>
        <p:blipFill rotWithShape="1">
          <a:blip r:embed="rId14" cstate="print">
            <a:extLst>
              <a:ext uri="{28A0092B-C50C-407E-A947-70E740481C1C}">
                <a14:useLocalDpi xmlns:a14="http://schemas.microsoft.com/office/drawing/2010/main" val="0"/>
              </a:ext>
            </a:extLst>
          </a:blip>
          <a:srcRect t="4546"/>
          <a:stretch/>
        </p:blipFill>
        <p:spPr>
          <a:xfrm>
            <a:off x="6195564" y="1651016"/>
            <a:ext cx="1355508" cy="1714958"/>
          </a:xfrm>
          <a:prstGeom prst="rect">
            <a:avLst/>
          </a:prstGeom>
        </p:spPr>
      </p:pic>
      <p:pic>
        <p:nvPicPr>
          <p:cNvPr id="18"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1899" t="7430" r="32848" b="5481"/>
          <a:stretch/>
        </p:blipFill>
        <p:spPr bwMode="auto">
          <a:xfrm>
            <a:off x="130354" y="1923909"/>
            <a:ext cx="2075531" cy="28841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062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2000" y="356400"/>
            <a:ext cx="11147954" cy="468000"/>
          </a:xfrm>
        </p:spPr>
        <p:txBody>
          <a:bodyPr/>
          <a:lstStyle/>
          <a:p>
            <a:r>
              <a:rPr lang="da-DK" dirty="0" smtClean="0"/>
              <a:t>IFD Regional model – Aarhus as headquarter</a:t>
            </a:r>
            <a:endParaRPr lang="da-DK" dirty="0"/>
          </a:p>
        </p:txBody>
      </p:sp>
      <p:sp>
        <p:nvSpPr>
          <p:cNvPr id="6" name="Pladsholder til dato 5"/>
          <p:cNvSpPr>
            <a:spLocks noGrp="1"/>
          </p:cNvSpPr>
          <p:nvPr>
            <p:ph type="dt" sz="half" idx="10"/>
          </p:nvPr>
        </p:nvSpPr>
        <p:spPr/>
        <p:txBody>
          <a:bodyPr/>
          <a:lstStyle/>
          <a:p>
            <a:fld id="{B0ECF1C5-2576-4C1C-91FD-5544DEC2C672}" type="datetime1">
              <a:rPr lang="da-DK" smtClean="0"/>
              <a:t>29-11-2018</a:t>
            </a:fld>
            <a:endParaRPr lang="da-DK" dirty="0"/>
          </a:p>
        </p:txBody>
      </p:sp>
      <p:sp>
        <p:nvSpPr>
          <p:cNvPr id="8" name="Pladsholder til diasnummer 7"/>
          <p:cNvSpPr>
            <a:spLocks noGrp="1"/>
          </p:cNvSpPr>
          <p:nvPr>
            <p:ph type="sldNum" sz="quarter" idx="12"/>
          </p:nvPr>
        </p:nvSpPr>
        <p:spPr>
          <a:xfrm>
            <a:off x="11010797" y="6304944"/>
            <a:ext cx="395389" cy="365210"/>
          </a:xfrm>
        </p:spPr>
        <p:txBody>
          <a:bodyPr/>
          <a:lstStyle/>
          <a:p>
            <a:fld id="{667EC89C-17A0-4E64-A6D2-B825673CEEDF}" type="slidenum">
              <a:rPr lang="da-DK" smtClean="0"/>
              <a:t>3</a:t>
            </a:fld>
            <a:endParaRPr lang="da-DK" dirty="0"/>
          </a:p>
        </p:txBody>
      </p:sp>
      <p:sp>
        <p:nvSpPr>
          <p:cNvPr id="19" name="Pladsholder til indhold 9"/>
          <p:cNvSpPr>
            <a:spLocks noGrp="1"/>
          </p:cNvSpPr>
          <p:nvPr>
            <p:ph sz="quarter" idx="14"/>
          </p:nvPr>
        </p:nvSpPr>
        <p:spPr>
          <a:xfrm>
            <a:off x="6095154" y="1855357"/>
            <a:ext cx="5113337" cy="3727450"/>
          </a:xfrm>
        </p:spPr>
        <p:txBody>
          <a:bodyPr/>
          <a:lstStyle/>
          <a:p>
            <a:pPr>
              <a:lnSpc>
                <a:spcPct val="100000"/>
              </a:lnSpc>
            </a:pPr>
            <a:endParaRPr lang="da-DK" dirty="0" smtClean="0"/>
          </a:p>
          <a:p>
            <a:pPr>
              <a:lnSpc>
                <a:spcPct val="100000"/>
              </a:lnSpc>
            </a:pPr>
            <a:endParaRPr lang="da-DK" dirty="0" smtClean="0"/>
          </a:p>
          <a:p>
            <a:pPr>
              <a:lnSpc>
                <a:spcPct val="100000"/>
              </a:lnSpc>
            </a:pPr>
            <a:r>
              <a:rPr lang="da-DK" sz="2400" dirty="0" smtClean="0"/>
              <a:t>Headquarter in Aarhus is under establishment</a:t>
            </a:r>
          </a:p>
          <a:p>
            <a:pPr>
              <a:lnSpc>
                <a:spcPct val="100000"/>
              </a:lnSpc>
            </a:pPr>
            <a:endParaRPr lang="da-DK" sz="2400" dirty="0" smtClean="0"/>
          </a:p>
          <a:p>
            <a:pPr>
              <a:lnSpc>
                <a:spcPct val="100000"/>
              </a:lnSpc>
            </a:pPr>
            <a:r>
              <a:rPr lang="da-DK" sz="2400" dirty="0" smtClean="0"/>
              <a:t>Odense, Aalborg and Copenhagen</a:t>
            </a:r>
          </a:p>
          <a:p>
            <a:pPr>
              <a:lnSpc>
                <a:spcPct val="100000"/>
              </a:lnSpc>
            </a:pPr>
            <a:endParaRPr lang="da-DK" sz="2400" dirty="0"/>
          </a:p>
          <a:p>
            <a:pPr>
              <a:lnSpc>
                <a:spcPct val="100000"/>
              </a:lnSpc>
            </a:pPr>
            <a:r>
              <a:rPr lang="en-US" sz="2400" dirty="0"/>
              <a:t>Strengthening the regional presence across </a:t>
            </a:r>
            <a:r>
              <a:rPr lang="en-US" sz="2400" dirty="0" smtClean="0"/>
              <a:t>Denmark</a:t>
            </a:r>
          </a:p>
          <a:p>
            <a:pPr>
              <a:lnSpc>
                <a:spcPct val="100000"/>
              </a:lnSpc>
            </a:pPr>
            <a:endParaRPr lang="en-US" sz="2400" dirty="0"/>
          </a:p>
          <a:p>
            <a:pPr marL="0" indent="0">
              <a:lnSpc>
                <a:spcPct val="100000"/>
              </a:lnSpc>
              <a:buNone/>
            </a:pPr>
            <a:endParaRPr lang="da-DK" sz="2400" dirty="0"/>
          </a:p>
          <a:p>
            <a:pPr marL="0" indent="0">
              <a:lnSpc>
                <a:spcPct val="100000"/>
              </a:lnSpc>
              <a:buNone/>
            </a:pPr>
            <a:endParaRPr lang="da-DK" sz="2800" dirty="0"/>
          </a:p>
        </p:txBody>
      </p:sp>
      <p:pic>
        <p:nvPicPr>
          <p:cNvPr id="90114" name="Picture 2" descr="Billedresultat for aarhus aalborg odense kÃ¸benhavn kort"/>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colorTemperature colorTemp="4700"/>
                    </a14:imgEffect>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458432" y="1621984"/>
            <a:ext cx="4523471" cy="4600140"/>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xmlns="">
                <a:solidFill>
                  <a:srgbClr val="FFFFFF"/>
                </a:solidFill>
              </a14:hiddenFill>
            </a:ext>
          </a:extLst>
        </p:spPr>
      </p:pic>
      <p:sp>
        <p:nvSpPr>
          <p:cNvPr id="3" name="Ellipse 2"/>
          <p:cNvSpPr/>
          <p:nvPr/>
        </p:nvSpPr>
        <p:spPr>
          <a:xfrm>
            <a:off x="2119210" y="3719082"/>
            <a:ext cx="360000" cy="360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9" name="Ellipse 8"/>
          <p:cNvSpPr/>
          <p:nvPr/>
        </p:nvSpPr>
        <p:spPr>
          <a:xfrm>
            <a:off x="2011210" y="2657763"/>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0" name="Ellipse 9"/>
          <p:cNvSpPr/>
          <p:nvPr/>
        </p:nvSpPr>
        <p:spPr>
          <a:xfrm>
            <a:off x="2263210" y="477788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 name="Ellipse 10"/>
          <p:cNvSpPr/>
          <p:nvPr/>
        </p:nvSpPr>
        <p:spPr>
          <a:xfrm>
            <a:off x="3696156" y="454443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extLst>
      <p:ext uri="{BB962C8B-B14F-4D97-AF65-F5344CB8AC3E}">
        <p14:creationId xmlns:p14="http://schemas.microsoft.com/office/powerpoint/2010/main" val="2326541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30</a:t>
            </a:fld>
            <a:endParaRPr lang="en-GB" dirty="0"/>
          </a:p>
        </p:txBody>
      </p:sp>
      <p:pic>
        <p:nvPicPr>
          <p:cNvPr id="90114" name="Picture 2" descr="Billedresultat for innotalk kÃ¸nsbalanc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91"/>
            <a:ext cx="12190413" cy="723298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Billede 3"/>
          <p:cNvPicPr>
            <a:picLocks noChangeAspect="1"/>
          </p:cNvPicPr>
          <p:nvPr/>
        </p:nvPicPr>
        <p:blipFill rotWithShape="1">
          <a:blip r:embed="rId3"/>
          <a:srcRect l="32980" t="11157" r="33924" b="13862"/>
          <a:stretch/>
        </p:blipFill>
        <p:spPr>
          <a:xfrm>
            <a:off x="9313263" y="3167743"/>
            <a:ext cx="2896902" cy="3691846"/>
          </a:xfrm>
          <a:prstGeom prst="rect">
            <a:avLst/>
          </a:prstGeom>
        </p:spPr>
      </p:pic>
    </p:spTree>
    <p:extLst>
      <p:ext uri="{BB962C8B-B14F-4D97-AF65-F5344CB8AC3E}">
        <p14:creationId xmlns:p14="http://schemas.microsoft.com/office/powerpoint/2010/main" val="1957669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Billedresultat for Â¨flow loop innovationsfonden roskilde 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92" y="0"/>
            <a:ext cx="12458005" cy="700762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31</a:t>
            </a:fld>
            <a:endParaRPr lang="en-GB" dirty="0"/>
          </a:p>
        </p:txBody>
      </p:sp>
      <p:pic>
        <p:nvPicPr>
          <p:cNvPr id="4" name="Picture 2" descr="C:\Users\b013827\Desktop\Roskilde Plakat kopi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739" y="2721429"/>
            <a:ext cx="2926085" cy="41381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08328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sers/guilloux/Library/Containers/com.microsoft.Outlook/Data/Library/Caches/Signatures/signature_513420325"/>
          <p:cNvPicPr>
            <a:picLocks noChangeAspect="1" noChangeArrowheads="1"/>
          </p:cNvPicPr>
          <p:nvPr/>
        </p:nvPicPr>
        <p:blipFill rotWithShape="1">
          <a:blip r:embed="rId3">
            <a:extLst>
              <a:ext uri="{28A0092B-C50C-407E-A947-70E740481C1C}">
                <a14:useLocalDpi xmlns:a14="http://schemas.microsoft.com/office/drawing/2010/main" val="0"/>
              </a:ext>
            </a:extLst>
          </a:blip>
          <a:srcRect l="21428" r="36476"/>
          <a:stretch/>
        </p:blipFill>
        <p:spPr bwMode="auto">
          <a:xfrm>
            <a:off x="9617138" y="5683525"/>
            <a:ext cx="2563906" cy="1167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ladsholder til billede 1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8206" r="8206"/>
          <a:stretch>
            <a:fillRect/>
          </a:stretch>
        </p:blipFill>
        <p:spPr>
          <a:xfrm>
            <a:off x="9368740" y="3429794"/>
            <a:ext cx="2813622" cy="2245140"/>
          </a:xfrm>
        </p:spPr>
      </p:pic>
      <p:pic>
        <p:nvPicPr>
          <p:cNvPr id="19" name="Pladsholder til billede 1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173" r="8173"/>
          <a:stretch>
            <a:fillRect/>
          </a:stretch>
        </p:blipFill>
        <p:spPr>
          <a:xfrm>
            <a:off x="8797134" y="724286"/>
            <a:ext cx="3393279" cy="2705508"/>
          </a:xfrm>
        </p:spPr>
      </p:pic>
      <p:sp>
        <p:nvSpPr>
          <p:cNvPr id="9" name="Pladsholder til dato 8"/>
          <p:cNvSpPr>
            <a:spLocks noGrp="1"/>
          </p:cNvSpPr>
          <p:nvPr>
            <p:ph type="dt" sz="half" idx="10"/>
          </p:nvPr>
        </p:nvSpPr>
        <p:spPr/>
        <p:txBody>
          <a:bodyPr/>
          <a:lstStyle/>
          <a:p>
            <a:fld id="{1E065F23-D60D-4538-A70F-899635360AB3}" type="datetime1">
              <a:rPr lang="da-DK" smtClean="0"/>
              <a:t>29-11-2018</a:t>
            </a:fld>
            <a:endParaRPr lang="da-DK" dirty="0"/>
          </a:p>
        </p:txBody>
      </p:sp>
      <p:sp>
        <p:nvSpPr>
          <p:cNvPr id="11" name="Pladsholder til slidenummer 10"/>
          <p:cNvSpPr>
            <a:spLocks noGrp="1"/>
          </p:cNvSpPr>
          <p:nvPr>
            <p:ph type="sldNum" sz="quarter" idx="12"/>
          </p:nvPr>
        </p:nvSpPr>
        <p:spPr/>
        <p:txBody>
          <a:bodyPr/>
          <a:lstStyle/>
          <a:p>
            <a:fld id="{667EC89C-17A0-4E64-A6D2-B825673CEEDF}" type="slidenum">
              <a:rPr lang="da-DK" smtClean="0"/>
              <a:t>32</a:t>
            </a:fld>
            <a:endParaRPr lang="da-DK" dirty="0"/>
          </a:p>
        </p:txBody>
      </p:sp>
      <p:sp>
        <p:nvSpPr>
          <p:cNvPr id="5" name="Titel 4"/>
          <p:cNvSpPr>
            <a:spLocks noGrp="1"/>
          </p:cNvSpPr>
          <p:nvPr>
            <p:ph type="title"/>
          </p:nvPr>
        </p:nvSpPr>
        <p:spPr/>
        <p:txBody>
          <a:bodyPr/>
          <a:lstStyle/>
          <a:p>
            <a:endParaRPr lang="da-DK" dirty="0"/>
          </a:p>
        </p:txBody>
      </p:sp>
      <p:pic>
        <p:nvPicPr>
          <p:cNvPr id="14" name="Billed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4" y="0"/>
            <a:ext cx="9726823" cy="6859588"/>
          </a:xfrm>
          <a:prstGeom prst="rect">
            <a:avLst/>
          </a:prstGeom>
        </p:spPr>
      </p:pic>
      <p:sp>
        <p:nvSpPr>
          <p:cNvPr id="23" name="Tekstfelt 22"/>
          <p:cNvSpPr txBox="1"/>
          <p:nvPr/>
        </p:nvSpPr>
        <p:spPr>
          <a:xfrm>
            <a:off x="1" y="-332255"/>
            <a:ext cx="7832776" cy="1123384"/>
          </a:xfrm>
          <a:prstGeom prst="rect">
            <a:avLst/>
          </a:prstGeom>
          <a:solidFill>
            <a:schemeClr val="tx2"/>
          </a:solidFill>
        </p:spPr>
        <p:txBody>
          <a:bodyPr wrap="square" lIns="0" tIns="0" rIns="0" bIns="0" rtlCol="0">
            <a:spAutoFit/>
          </a:bodyPr>
          <a:lstStyle/>
          <a:p>
            <a:endParaRPr lang="da-DK" dirty="0">
              <a:solidFill>
                <a:schemeClr val="tx2">
                  <a:lumMod val="50000"/>
                </a:schemeClr>
              </a:solidFill>
            </a:endParaRPr>
          </a:p>
          <a:p>
            <a:r>
              <a:rPr lang="da-DK" altLang="da-DK" sz="2800" b="1" dirty="0" smtClean="0">
                <a:solidFill>
                  <a:srgbClr val="212121"/>
                </a:solidFill>
                <a:latin typeface="inherit"/>
              </a:rPr>
              <a:t>                 </a:t>
            </a:r>
            <a:r>
              <a:rPr lang="da-DK" altLang="da-DK" sz="2400" b="1" dirty="0" err="1" smtClean="0">
                <a:solidFill>
                  <a:srgbClr val="212121"/>
                </a:solidFill>
                <a:latin typeface="inherit"/>
              </a:rPr>
              <a:t>Making</a:t>
            </a:r>
            <a:r>
              <a:rPr lang="da-DK" altLang="da-DK" sz="2400" b="1" dirty="0" smtClean="0">
                <a:solidFill>
                  <a:srgbClr val="212121"/>
                </a:solidFill>
                <a:latin typeface="inherit"/>
              </a:rPr>
              <a:t> innovation </a:t>
            </a:r>
            <a:r>
              <a:rPr lang="da-DK" altLang="da-DK" sz="2400" b="1" dirty="0" err="1" smtClean="0">
                <a:solidFill>
                  <a:srgbClr val="212121"/>
                </a:solidFill>
                <a:latin typeface="inherit"/>
              </a:rPr>
              <a:t>happen</a:t>
            </a:r>
            <a:endParaRPr lang="da-DK" altLang="da-DK" sz="2800" b="1" dirty="0" smtClean="0">
              <a:solidFill>
                <a:srgbClr val="212121"/>
              </a:solidFill>
              <a:latin typeface="inherit"/>
            </a:endParaRPr>
          </a:p>
          <a:p>
            <a:endParaRPr lang="da-DK" altLang="da-DK" sz="2400" b="1" dirty="0" smtClean="0">
              <a:solidFill>
                <a:srgbClr val="212121"/>
              </a:solidFill>
              <a:latin typeface="inherit"/>
            </a:endParaRPr>
          </a:p>
        </p:txBody>
      </p:sp>
      <p:pic>
        <p:nvPicPr>
          <p:cNvPr id="12" name="Billede 11"/>
          <p:cNvPicPr>
            <a:picLocks noChangeAspect="1"/>
          </p:cNvPicPr>
          <p:nvPr/>
        </p:nvPicPr>
        <p:blipFill rotWithShape="1">
          <a:blip r:embed="rId7"/>
          <a:srcRect r="3203"/>
          <a:stretch/>
        </p:blipFill>
        <p:spPr>
          <a:xfrm>
            <a:off x="6626580" y="-256592"/>
            <a:ext cx="5549938" cy="1047721"/>
          </a:xfrm>
          <a:prstGeom prst="rect">
            <a:avLst/>
          </a:prstGeom>
        </p:spPr>
      </p:pic>
    </p:spTree>
    <p:extLst>
      <p:ext uri="{BB962C8B-B14F-4D97-AF65-F5344CB8AC3E}">
        <p14:creationId xmlns:p14="http://schemas.microsoft.com/office/powerpoint/2010/main" val="4279803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2312" y="2168525"/>
            <a:ext cx="10590213" cy="1707668"/>
          </a:xfrm>
        </p:spPr>
        <p:txBody>
          <a:bodyPr/>
          <a:lstStyle/>
          <a:p>
            <a:pPr algn="l"/>
            <a:r>
              <a:rPr lang="en-GB" sz="4000" dirty="0" smtClean="0"/>
              <a:t>innovationsfonden.dk</a:t>
            </a:r>
            <a:br>
              <a:rPr lang="en-GB" sz="4000" dirty="0" smtClean="0"/>
            </a:br>
            <a:r>
              <a:rPr lang="en-GB" sz="4000" dirty="0" smtClean="0"/>
              <a:t/>
            </a:r>
            <a:br>
              <a:rPr lang="en-GB" sz="4000" dirty="0" smtClean="0"/>
            </a:br>
            <a:r>
              <a:rPr lang="en-GB" sz="2000" dirty="0" smtClean="0"/>
              <a:t>Newsletter: innovationsfonden.dk/</a:t>
            </a:r>
            <a:r>
              <a:rPr lang="en-GB" sz="2000" dirty="0" err="1" smtClean="0"/>
              <a:t>nyhedsbreve</a:t>
            </a:r>
            <a:r>
              <a:rPr lang="en-GB" sz="2000" dirty="0" smtClean="0"/>
              <a:t/>
            </a:r>
            <a:br>
              <a:rPr lang="en-GB" sz="2000" dirty="0" smtClean="0"/>
            </a:br>
            <a:r>
              <a:rPr lang="en-GB" sz="2000" dirty="0" smtClean="0"/>
              <a:t/>
            </a:r>
            <a:br>
              <a:rPr lang="en-GB" sz="2000" dirty="0" smtClean="0"/>
            </a:br>
            <a:r>
              <a:rPr lang="en-GB" sz="2000" dirty="0"/>
              <a:t>S</a:t>
            </a:r>
            <a:r>
              <a:rPr lang="en-GB" sz="2000" dirty="0" smtClean="0"/>
              <a:t>lides of today: </a:t>
            </a:r>
            <a:r>
              <a:rPr lang="da-DK" sz="2000" dirty="0"/>
              <a:t>innovationsfonden.dk/fonden2019</a:t>
            </a:r>
            <a:r>
              <a:rPr lang="da-DK" dirty="0"/>
              <a:t/>
            </a:r>
            <a:br>
              <a:rPr lang="da-DK" dirty="0"/>
            </a:br>
            <a:r>
              <a:rPr lang="en-GB" sz="2000" dirty="0" smtClean="0"/>
              <a:t> </a:t>
            </a:r>
            <a:endParaRPr lang="en-GB" sz="2000" dirty="0"/>
          </a:p>
        </p:txBody>
      </p:sp>
    </p:spTree>
    <p:extLst>
      <p:ext uri="{BB962C8B-B14F-4D97-AF65-F5344CB8AC3E}">
        <p14:creationId xmlns:p14="http://schemas.microsoft.com/office/powerpoint/2010/main" val="570535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a:t>
            </a:fld>
            <a:endParaRPr lang="en-GB" dirty="0"/>
          </a:p>
        </p:txBody>
      </p:sp>
      <p:pic>
        <p:nvPicPr>
          <p:cNvPr id="87042" name="Picture 2" descr=" C.F. MÃ¸ller Architects head offices. C.F. MÃ¸ller. Photo: Julian W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7991"/>
            <a:ext cx="12190413" cy="81574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09723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Three </a:t>
            </a:r>
            <a:r>
              <a:rPr lang="da-DK" dirty="0" err="1" smtClean="0"/>
              <a:t>entries</a:t>
            </a:r>
            <a:endParaRPr lang="da-DK" dirty="0"/>
          </a:p>
        </p:txBody>
      </p:sp>
      <p:pic>
        <p:nvPicPr>
          <p:cNvPr id="9" name="Picture 7"/>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6345" y="4262832"/>
            <a:ext cx="3537038" cy="17877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Billede 9"/>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b="26481"/>
          <a:stretch/>
        </p:blipFill>
        <p:spPr>
          <a:xfrm>
            <a:off x="8157005" y="4262741"/>
            <a:ext cx="3537038" cy="1781473"/>
          </a:xfrm>
          <a:prstGeom prst="rect">
            <a:avLst/>
          </a:prstGeom>
        </p:spPr>
      </p:pic>
      <p:pic>
        <p:nvPicPr>
          <p:cNvPr id="11" name="Picture 10" descr="http://venturecup.dk/build/wp-content/uploads/2015/12/YoooWe.png"/>
          <p:cNvPicPr>
            <a:picLocks noChangeAspect="1" noChangeArrowheads="1"/>
          </p:cNvPicPr>
          <p:nvPr/>
        </p:nvPicPr>
        <p:blipFill rotWithShape="1">
          <a:blip r:embed="rId6" cstate="email">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4397419" y="4262628"/>
            <a:ext cx="3537520" cy="178889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ktangel 11"/>
          <p:cNvSpPr/>
          <p:nvPr/>
        </p:nvSpPr>
        <p:spPr>
          <a:xfrm>
            <a:off x="4395449" y="5644250"/>
            <a:ext cx="3539489"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InnoBooster</a:t>
            </a:r>
          </a:p>
        </p:txBody>
      </p:sp>
      <p:sp>
        <p:nvSpPr>
          <p:cNvPr id="13" name="Rektangel 12"/>
          <p:cNvSpPr/>
          <p:nvPr/>
        </p:nvSpPr>
        <p:spPr>
          <a:xfrm>
            <a:off x="636345" y="5656946"/>
            <a:ext cx="3537038" cy="399965"/>
          </a:xfrm>
          <a:prstGeom prst="rect">
            <a:avLst/>
          </a:prstGeom>
          <a:solidFill>
            <a:schemeClr val="tx2">
              <a:alpha val="80000"/>
            </a:schemeClr>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Talent</a:t>
            </a:r>
          </a:p>
        </p:txBody>
      </p:sp>
      <p:sp>
        <p:nvSpPr>
          <p:cNvPr id="14" name="Rektangel 13"/>
          <p:cNvSpPr/>
          <p:nvPr/>
        </p:nvSpPr>
        <p:spPr>
          <a:xfrm>
            <a:off x="8157005" y="5644250"/>
            <a:ext cx="3537038"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Grand Solutions</a:t>
            </a:r>
          </a:p>
        </p:txBody>
      </p:sp>
      <p:cxnSp>
        <p:nvCxnSpPr>
          <p:cNvPr id="6" name="Vinklet forbindelse 5"/>
          <p:cNvCxnSpPr/>
          <p:nvPr/>
        </p:nvCxnSpPr>
        <p:spPr>
          <a:xfrm rot="10800000" flipV="1">
            <a:off x="2411461" y="2936317"/>
            <a:ext cx="3759701" cy="1485234"/>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8" name="Vinklet forbindelse 7"/>
          <p:cNvCxnSpPr/>
          <p:nvPr/>
        </p:nvCxnSpPr>
        <p:spPr>
          <a:xfrm>
            <a:off x="6164560" y="2951999"/>
            <a:ext cx="3760963" cy="1485143"/>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6164560" y="2579039"/>
            <a:ext cx="1619" cy="1800000"/>
          </a:xfrm>
          <a:prstGeom prst="line">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rot="16200000">
            <a:off x="2194797"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1" name="Ellipse 20"/>
          <p:cNvSpPr/>
          <p:nvPr/>
        </p:nvSpPr>
        <p:spPr>
          <a:xfrm rot="16200000">
            <a:off x="5952574"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2" name="Ellipse 21"/>
          <p:cNvSpPr/>
          <p:nvPr/>
        </p:nvSpPr>
        <p:spPr>
          <a:xfrm rot="16200000">
            <a:off x="9715345" y="3991002"/>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3" name="AutoShape 2" descr="Billedresultat for syddansk universitet logo"/>
          <p:cNvSpPr>
            <a:spLocks noChangeAspect="1" noChangeArrowheads="1"/>
          </p:cNvSpPr>
          <p:nvPr/>
        </p:nvSpPr>
        <p:spPr bwMode="auto">
          <a:xfrm>
            <a:off x="2205" y="-143170"/>
            <a:ext cx="304689" cy="3046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07" tIns="45703" rIns="91407" bIns="45703" numCol="1" anchor="t" anchorCtr="0" compatLnSpc="1">
            <a:prstTxWarp prst="textNoShape">
              <a:avLst/>
            </a:prstTxWarp>
          </a:bodyPr>
          <a:lstStyle/>
          <a:p>
            <a:pPr defTabSz="1085574"/>
            <a:endParaRPr lang="da-DK">
              <a:solidFill>
                <a:srgbClr val="1E4148"/>
              </a:solidFill>
              <a:latin typeface="Ubuntu"/>
            </a:endParaRPr>
          </a:p>
        </p:txBody>
      </p:sp>
      <p:pic>
        <p:nvPicPr>
          <p:cNvPr id="4" name="Picture 2" descr="Billedresultat for roskilde universit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0474" y="1064296"/>
            <a:ext cx="2395490" cy="159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68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fer pÃ¥ tablet. Foto: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l="35568"/>
          <a:stretch/>
        </p:blipFill>
        <p:spPr bwMode="auto">
          <a:xfrm>
            <a:off x="-23150" y="-56338"/>
            <a:ext cx="6014409" cy="3733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quo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631" y="-11182"/>
            <a:ext cx="6586782" cy="3516382"/>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6</a:t>
            </a:fld>
            <a:endParaRPr lang="en-GB" dirty="0"/>
          </a:p>
        </p:txBody>
      </p:sp>
      <p:pic>
        <p:nvPicPr>
          <p:cNvPr id="9" name="Picture 4" descr="https://innovationsfonden.dk/sites/default/files/5150-00020a_tempen_biomasse_crop.jpg"/>
          <p:cNvPicPr>
            <a:picLocks noChangeAspect="1" noChangeArrowheads="1"/>
          </p:cNvPicPr>
          <p:nvPr/>
        </p:nvPicPr>
        <p:blipFill rotWithShape="1">
          <a:blip r:embed="rId5">
            <a:extLst>
              <a:ext uri="{28A0092B-C50C-407E-A947-70E740481C1C}">
                <a14:useLocalDpi xmlns:a14="http://schemas.microsoft.com/office/drawing/2010/main" val="0"/>
              </a:ext>
            </a:extLst>
          </a:blip>
          <a:srcRect l="10444" r="11742" b="20840"/>
          <a:stretch/>
        </p:blipFill>
        <p:spPr bwMode="auto">
          <a:xfrm>
            <a:off x="5597911" y="3505200"/>
            <a:ext cx="6590371" cy="33522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innovationsfonden.dk/sites/default/files/m2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64" y="3423009"/>
            <a:ext cx="5747950" cy="34344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3673618" y="3023885"/>
            <a:ext cx="4692492" cy="7277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smtClean="0"/>
              <a:t>RUC</a:t>
            </a:r>
            <a:r>
              <a:rPr lang="da-DK" sz="2000" noProof="0" dirty="0" smtClean="0"/>
              <a:t> and IFD</a:t>
            </a:r>
          </a:p>
          <a:p>
            <a:pPr algn="ctr"/>
            <a:r>
              <a:rPr lang="da-DK" sz="2000" noProof="0" dirty="0" smtClean="0"/>
              <a:t>– </a:t>
            </a:r>
            <a:r>
              <a:rPr lang="da-DK" sz="2000" noProof="0" dirty="0" err="1" smtClean="0"/>
              <a:t>value</a:t>
            </a:r>
            <a:r>
              <a:rPr lang="da-DK" sz="2000" noProof="0" dirty="0" smtClean="0"/>
              <a:t> for </a:t>
            </a:r>
            <a:r>
              <a:rPr lang="da-DK" sz="2000" noProof="0" dirty="0" err="1" smtClean="0"/>
              <a:t>our</a:t>
            </a:r>
            <a:r>
              <a:rPr lang="da-DK" sz="2000" noProof="0" dirty="0" smtClean="0"/>
              <a:t> society</a:t>
            </a:r>
          </a:p>
        </p:txBody>
      </p:sp>
    </p:spTree>
    <p:extLst>
      <p:ext uri="{BB962C8B-B14F-4D97-AF65-F5344CB8AC3E}">
        <p14:creationId xmlns:p14="http://schemas.microsoft.com/office/powerpoint/2010/main" val="3736584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7</a:t>
            </a:fld>
            <a:endParaRPr lang="en-GB" dirty="0"/>
          </a:p>
        </p:txBody>
      </p:sp>
      <p:sp>
        <p:nvSpPr>
          <p:cNvPr id="4" name="Titel 3"/>
          <p:cNvSpPr>
            <a:spLocks noGrp="1"/>
          </p:cNvSpPr>
          <p:nvPr>
            <p:ph type="title" idx="4294967295"/>
          </p:nvPr>
        </p:nvSpPr>
        <p:spPr>
          <a:xfrm>
            <a:off x="763841" y="363978"/>
            <a:ext cx="10612438" cy="466725"/>
          </a:xfrm>
        </p:spPr>
        <p:txBody>
          <a:bodyPr/>
          <a:lstStyle/>
          <a:p>
            <a:r>
              <a:rPr lang="da-DK" dirty="0" smtClean="0"/>
              <a:t>IFD </a:t>
            </a:r>
            <a:r>
              <a:rPr lang="da-DK" dirty="0" err="1" smtClean="0"/>
              <a:t>also</a:t>
            </a:r>
            <a:r>
              <a:rPr lang="da-DK" dirty="0" smtClean="0"/>
              <a:t> invests in groundbreaking research </a:t>
            </a:r>
            <a:endParaRPr lang="da-DK" dirty="0"/>
          </a:p>
        </p:txBody>
      </p:sp>
      <p:pic>
        <p:nvPicPr>
          <p:cNvPr id="90114" name="Picture 2" descr="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74" y="1862245"/>
            <a:ext cx="4573147" cy="314702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a:spLocks noChangeArrowheads="1"/>
          </p:cNvSpPr>
          <p:nvPr/>
        </p:nvSpPr>
        <p:spPr bwMode="auto">
          <a:xfrm>
            <a:off x="763841" y="1404432"/>
            <a:ext cx="5273947" cy="4062651"/>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b="1" dirty="0" smtClean="0">
                <a:solidFill>
                  <a:srgbClr val="1E4148"/>
                </a:solidFill>
              </a:rPr>
              <a:t>INCOM - example</a:t>
            </a:r>
            <a:endParaRPr lang="en-US" sz="2400" b="1" dirty="0">
              <a:solidFill>
                <a:srgbClr val="1E4148"/>
              </a:solidFill>
            </a:endParaRP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Recent IFD-investment (DKK 60m)</a:t>
            </a: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Transforms a strong Danish research tradition in telecom to approach grand challenges of our digitalization.</a:t>
            </a:r>
          </a:p>
          <a:p>
            <a:pPr marL="342900" indent="-342900">
              <a:buFont typeface="Arial" panose="020B0604020202020204" pitchFamily="34" charset="0"/>
              <a:buChar char="•"/>
            </a:pPr>
            <a:endParaRPr lang="da-DK"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The internet is responsible for 10 % of worldwide electricity consumption. </a:t>
            </a:r>
          </a:p>
          <a:p>
            <a:pPr marL="342900" indent="-342900">
              <a:buFont typeface="Arial" panose="020B0604020202020204" pitchFamily="34" charset="0"/>
              <a:buChar char="•"/>
            </a:pPr>
            <a:endParaRPr lang="en-US"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Scaling up broadband solutions is getting increasingly difficult. </a:t>
            </a:r>
            <a:endParaRPr lang="da-DK" sz="2000" dirty="0">
              <a:solidFill>
                <a:srgbClr val="1E4148"/>
              </a:solidFill>
            </a:endParaRPr>
          </a:p>
        </p:txBody>
      </p:sp>
    </p:spTree>
    <p:extLst>
      <p:ext uri="{BB962C8B-B14F-4D97-AF65-F5344CB8AC3E}">
        <p14:creationId xmlns:p14="http://schemas.microsoft.com/office/powerpoint/2010/main" val="2530518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2562549870"/>
              </p:ext>
            </p:extLst>
          </p:nvPr>
        </p:nvGraphicFramePr>
        <p:xfrm>
          <a:off x="704144" y="1177471"/>
          <a:ext cx="10788154" cy="4833901"/>
        </p:xfrm>
        <a:graphic>
          <a:graphicData uri="http://schemas.openxmlformats.org/drawingml/2006/table">
            <a:tbl>
              <a:tblPr firstRow="1" bandRow="1">
                <a:tableStyleId>{C083E6E3-FA7D-4D7B-A595-EF9225AFEA82}</a:tableStyleId>
              </a:tblPr>
              <a:tblGrid>
                <a:gridCol w="2503690">
                  <a:extLst>
                    <a:ext uri="{9D8B030D-6E8A-4147-A177-3AD203B41FA5}">
                      <a16:colId xmlns:a16="http://schemas.microsoft.com/office/drawing/2014/main" val="1042666116"/>
                    </a:ext>
                  </a:extLst>
                </a:gridCol>
                <a:gridCol w="2459592">
                  <a:extLst>
                    <a:ext uri="{9D8B030D-6E8A-4147-A177-3AD203B41FA5}">
                      <a16:colId xmlns:a16="http://schemas.microsoft.com/office/drawing/2014/main" val="645608707"/>
                    </a:ext>
                  </a:extLst>
                </a:gridCol>
                <a:gridCol w="3639456">
                  <a:extLst>
                    <a:ext uri="{9D8B030D-6E8A-4147-A177-3AD203B41FA5}">
                      <a16:colId xmlns:a16="http://schemas.microsoft.com/office/drawing/2014/main" val="386658531"/>
                    </a:ext>
                  </a:extLst>
                </a:gridCol>
                <a:gridCol w="2185416">
                  <a:extLst>
                    <a:ext uri="{9D8B030D-6E8A-4147-A177-3AD203B41FA5}">
                      <a16:colId xmlns:a16="http://schemas.microsoft.com/office/drawing/2014/main" val="698147049"/>
                    </a:ext>
                  </a:extLst>
                </a:gridCol>
              </a:tblGrid>
              <a:tr h="646104">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2017</a:t>
                      </a:r>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Success rate</a:t>
                      </a:r>
                      <a:r>
                        <a:rPr lang="da-DK" baseline="0" dirty="0" smtClean="0"/>
                        <a:t> (%)</a:t>
                      </a:r>
                      <a:endParaRPr lang="da-DK" dirty="0" smtClean="0"/>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Applied </a:t>
                      </a:r>
                      <a:r>
                        <a:rPr lang="da-DK" sz="2100" b="1" kern="1200" dirty="0" err="1" smtClean="0">
                          <a:solidFill>
                            <a:schemeClr val="tx1"/>
                          </a:solidFill>
                          <a:latin typeface="+mn-lt"/>
                          <a:ea typeface="+mn-ea"/>
                          <a:cs typeface="+mn-cs"/>
                        </a:rPr>
                        <a:t>amount</a:t>
                      </a:r>
                      <a:r>
                        <a:rPr lang="da-DK" sz="2100" b="1" kern="1200" dirty="0" smtClean="0">
                          <a:solidFill>
                            <a:schemeClr val="tx1"/>
                          </a:solidFill>
                          <a:latin typeface="+mn-lt"/>
                          <a:ea typeface="+mn-ea"/>
                          <a:cs typeface="+mn-cs"/>
                        </a:rPr>
                        <a:t>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p>
                  </a:txBody>
                  <a:tcPr anchor="ctr"/>
                </a:tc>
                <a:tc>
                  <a:txBody>
                    <a:bodyPr/>
                    <a:lstStyle/>
                    <a:p>
                      <a:r>
                        <a:rPr lang="da-DK" sz="2100" b="1" kern="1200" dirty="0" smtClean="0">
                          <a:solidFill>
                            <a:schemeClr val="tx1"/>
                          </a:solidFill>
                          <a:latin typeface="+mn-lt"/>
                          <a:ea typeface="+mn-ea"/>
                          <a:cs typeface="+mn-cs"/>
                        </a:rPr>
                        <a:t>Investments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endParaRPr lang="da-DK" sz="2100" b="1" kern="1200" dirty="0">
                        <a:solidFill>
                          <a:schemeClr val="tx1"/>
                        </a:solidFill>
                        <a:latin typeface="+mn-lt"/>
                        <a:ea typeface="+mn-ea"/>
                        <a:cs typeface="+mn-cs"/>
                      </a:endParaRPr>
                    </a:p>
                  </a:txBody>
                  <a:tcPr anchor="ctr"/>
                </a:tc>
                <a:extLst>
                  <a:ext uri="{0D108BD9-81ED-4DB2-BD59-A6C34878D82A}">
                    <a16:rowId xmlns:a16="http://schemas.microsoft.com/office/drawing/2014/main" val="509317459"/>
                  </a:ext>
                </a:extLst>
              </a:tr>
              <a:tr h="1017487">
                <a:tc>
                  <a:txBody>
                    <a:bodyPr/>
                    <a:lstStyle/>
                    <a:p>
                      <a:r>
                        <a:rPr lang="da-DK" dirty="0" smtClean="0"/>
                        <a:t>Grand</a:t>
                      </a:r>
                      <a:r>
                        <a:rPr lang="da-DK" baseline="0" dirty="0" smtClean="0"/>
                        <a:t> Solutions</a:t>
                      </a:r>
                      <a:endParaRPr lang="da-DK" dirty="0"/>
                    </a:p>
                  </a:txBody>
                  <a:tcPr anchor="ctr"/>
                </a:tc>
                <a:tc>
                  <a:txBody>
                    <a:bodyPr/>
                    <a:lstStyle/>
                    <a:p>
                      <a:pPr algn="ctr"/>
                      <a:r>
                        <a:rPr lang="da-DK" sz="6000" dirty="0" smtClean="0"/>
                        <a:t>15</a:t>
                      </a:r>
                      <a:endParaRPr lang="da-DK" sz="6000" dirty="0"/>
                    </a:p>
                  </a:txBody>
                  <a:tcPr anchor="ctr"/>
                </a:tc>
                <a:tc>
                  <a:txBody>
                    <a:bodyPr/>
                    <a:lstStyle/>
                    <a:p>
                      <a:pPr algn="ctr"/>
                      <a:r>
                        <a:rPr lang="da-DK" dirty="0" smtClean="0"/>
                        <a:t>4361</a:t>
                      </a:r>
                      <a:endParaRPr lang="da-DK" dirty="0"/>
                    </a:p>
                  </a:txBody>
                  <a:tcPr anchor="ctr"/>
                </a:tc>
                <a:tc>
                  <a:txBody>
                    <a:bodyPr/>
                    <a:lstStyle/>
                    <a:p>
                      <a:pPr algn="ctr"/>
                      <a:r>
                        <a:rPr lang="da-DK" dirty="0" smtClean="0"/>
                        <a:t>640</a:t>
                      </a:r>
                      <a:endParaRPr lang="da-DK" dirty="0"/>
                    </a:p>
                  </a:txBody>
                  <a:tcPr anchor="ctr"/>
                </a:tc>
                <a:extLst>
                  <a:ext uri="{0D108BD9-81ED-4DB2-BD59-A6C34878D82A}">
                    <a16:rowId xmlns:a16="http://schemas.microsoft.com/office/drawing/2014/main" val="475453720"/>
                  </a:ext>
                </a:extLst>
              </a:tr>
              <a:tr h="1017487">
                <a:tc>
                  <a:txBody>
                    <a:bodyPr/>
                    <a:lstStyle/>
                    <a:p>
                      <a:r>
                        <a:rPr lang="da-DK" dirty="0" err="1" smtClean="0"/>
                        <a:t>InnoBooster</a:t>
                      </a:r>
                      <a:endParaRPr lang="da-DK" dirty="0"/>
                    </a:p>
                  </a:txBody>
                  <a:tcPr anchor="ctr"/>
                </a:tc>
                <a:tc>
                  <a:txBody>
                    <a:bodyPr/>
                    <a:lstStyle/>
                    <a:p>
                      <a:pPr algn="ctr"/>
                      <a:r>
                        <a:rPr lang="da-DK" sz="6000" dirty="0" smtClean="0"/>
                        <a:t>25</a:t>
                      </a:r>
                      <a:endParaRPr lang="da-DK" sz="6000" dirty="0"/>
                    </a:p>
                  </a:txBody>
                  <a:tcPr anchor="ctr"/>
                </a:tc>
                <a:tc>
                  <a:txBody>
                    <a:bodyPr/>
                    <a:lstStyle/>
                    <a:p>
                      <a:pPr algn="ctr"/>
                      <a:r>
                        <a:rPr lang="da-DK" dirty="0" smtClean="0"/>
                        <a:t>1129</a:t>
                      </a:r>
                      <a:endParaRPr lang="da-DK" dirty="0"/>
                    </a:p>
                  </a:txBody>
                  <a:tcPr anchor="ctr"/>
                </a:tc>
                <a:tc>
                  <a:txBody>
                    <a:bodyPr/>
                    <a:lstStyle/>
                    <a:p>
                      <a:pPr algn="ctr"/>
                      <a:r>
                        <a:rPr lang="da-DK" dirty="0" smtClean="0"/>
                        <a:t>267</a:t>
                      </a:r>
                      <a:endParaRPr lang="da-DK" dirty="0"/>
                    </a:p>
                  </a:txBody>
                  <a:tcPr anchor="ctr"/>
                </a:tc>
                <a:extLst>
                  <a:ext uri="{0D108BD9-81ED-4DB2-BD59-A6C34878D82A}">
                    <a16:rowId xmlns:a16="http://schemas.microsoft.com/office/drawing/2014/main" val="353821282"/>
                  </a:ext>
                </a:extLst>
              </a:tr>
              <a:tr h="1017487">
                <a:tc>
                  <a:txBody>
                    <a:bodyPr/>
                    <a:lstStyle/>
                    <a:p>
                      <a:r>
                        <a:rPr lang="da-DK" dirty="0" smtClean="0"/>
                        <a:t>Talent</a:t>
                      </a:r>
                      <a:endParaRPr lang="da-DK" dirty="0"/>
                    </a:p>
                  </a:txBody>
                  <a:tcPr anchor="ctr"/>
                </a:tc>
                <a:tc>
                  <a:txBody>
                    <a:bodyPr/>
                    <a:lstStyle/>
                    <a:p>
                      <a:pPr algn="ctr"/>
                      <a:r>
                        <a:rPr lang="da-DK" sz="6000" dirty="0" smtClean="0"/>
                        <a:t>37</a:t>
                      </a:r>
                      <a:endParaRPr lang="da-DK" sz="6000" dirty="0"/>
                    </a:p>
                  </a:txBody>
                  <a:tcPr anchor="ctr"/>
                </a:tc>
                <a:tc>
                  <a:txBody>
                    <a:bodyPr/>
                    <a:lstStyle/>
                    <a:p>
                      <a:pPr algn="ctr"/>
                      <a:r>
                        <a:rPr lang="da-DK" dirty="0" smtClean="0"/>
                        <a:t>467</a:t>
                      </a:r>
                      <a:endParaRPr lang="da-DK" dirty="0"/>
                    </a:p>
                  </a:txBody>
                  <a:tcPr anchor="ctr"/>
                </a:tc>
                <a:tc>
                  <a:txBody>
                    <a:bodyPr/>
                    <a:lstStyle/>
                    <a:p>
                      <a:pPr algn="ctr"/>
                      <a:r>
                        <a:rPr lang="da-DK" dirty="0" smtClean="0"/>
                        <a:t>175</a:t>
                      </a:r>
                      <a:endParaRPr lang="da-DK" dirty="0"/>
                    </a:p>
                  </a:txBody>
                  <a:tcPr anchor="ctr"/>
                </a:tc>
                <a:extLst>
                  <a:ext uri="{0D108BD9-81ED-4DB2-BD59-A6C34878D82A}">
                    <a16:rowId xmlns:a16="http://schemas.microsoft.com/office/drawing/2014/main" val="1732541135"/>
                  </a:ext>
                </a:extLst>
              </a:tr>
              <a:tr h="1049920">
                <a:tc>
                  <a:txBody>
                    <a:bodyPr/>
                    <a:lstStyle/>
                    <a:p>
                      <a:r>
                        <a:rPr lang="da-DK" dirty="0" smtClean="0"/>
                        <a:t>International</a:t>
                      </a:r>
                      <a:endParaRPr lang="da-DK" dirty="0"/>
                    </a:p>
                  </a:txBody>
                  <a:tcPr anchor="ctr"/>
                </a:tc>
                <a:tc>
                  <a:txBody>
                    <a:bodyPr/>
                    <a:lstStyle/>
                    <a:p>
                      <a:pPr algn="ctr"/>
                      <a:r>
                        <a:rPr lang="da-DK" sz="4800" kern="1200" dirty="0" smtClean="0">
                          <a:solidFill>
                            <a:schemeClr val="tx1"/>
                          </a:solidFill>
                          <a:latin typeface="+mn-lt"/>
                          <a:ea typeface="+mn-ea"/>
                          <a:cs typeface="+mn-cs"/>
                        </a:rPr>
                        <a:t>N/A</a:t>
                      </a:r>
                      <a:endParaRPr lang="da-DK" sz="4800" kern="1200" dirty="0">
                        <a:solidFill>
                          <a:schemeClr val="tx1"/>
                        </a:solidFill>
                        <a:latin typeface="+mn-lt"/>
                        <a:ea typeface="+mn-ea"/>
                        <a:cs typeface="+mn-cs"/>
                      </a:endParaRPr>
                    </a:p>
                  </a:txBody>
                  <a:tcPr anchor="ctr"/>
                </a:tc>
                <a:tc>
                  <a:txBody>
                    <a:bodyPr/>
                    <a:lstStyle/>
                    <a:p>
                      <a:pPr algn="ctr"/>
                      <a:r>
                        <a:rPr lang="da-DK" dirty="0" smtClean="0"/>
                        <a:t>N/A</a:t>
                      </a:r>
                      <a:endParaRPr lang="da-DK" dirty="0"/>
                    </a:p>
                  </a:txBody>
                  <a:tcPr anchor="ctr"/>
                </a:tc>
                <a:tc>
                  <a:txBody>
                    <a:bodyPr/>
                    <a:lstStyle/>
                    <a:p>
                      <a:pPr algn="ctr"/>
                      <a:r>
                        <a:rPr lang="da-DK" dirty="0" smtClean="0"/>
                        <a:t>252</a:t>
                      </a:r>
                      <a:endParaRPr lang="da-DK" dirty="0"/>
                    </a:p>
                  </a:txBody>
                  <a:tcPr anchor="ctr"/>
                </a:tc>
                <a:extLst>
                  <a:ext uri="{0D108BD9-81ED-4DB2-BD59-A6C34878D82A}">
                    <a16:rowId xmlns:a16="http://schemas.microsoft.com/office/drawing/2014/main" val="2936920582"/>
                  </a:ext>
                </a:extLst>
              </a:tr>
            </a:tbl>
          </a:graphicData>
        </a:graphic>
      </p:graphicFrame>
      <p:sp>
        <p:nvSpPr>
          <p:cNvPr id="2" name="Pladsholder til slidenummer 1"/>
          <p:cNvSpPr>
            <a:spLocks noGrp="1"/>
          </p:cNvSpPr>
          <p:nvPr>
            <p:ph type="sldNum" sz="quarter" idx="12"/>
          </p:nvPr>
        </p:nvSpPr>
        <p:spPr/>
        <p:txBody>
          <a:bodyPr/>
          <a:lstStyle/>
          <a:p>
            <a:pPr algn="l"/>
            <a:fld id="{667EC89C-17A0-4E64-A6D2-B825673CEEDF}" type="slidenum">
              <a:rPr lang="en-GB" smtClean="0"/>
              <a:pPr algn="l"/>
              <a:t>8</a:t>
            </a:fld>
            <a:endParaRPr lang="en-GB" dirty="0"/>
          </a:p>
        </p:txBody>
      </p:sp>
      <p:sp>
        <p:nvSpPr>
          <p:cNvPr id="5" name="Titel 1"/>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How many succeeded last year</a:t>
            </a:r>
            <a:r>
              <a:rPr lang="da-DK" dirty="0"/>
              <a:t>?</a:t>
            </a:r>
          </a:p>
        </p:txBody>
      </p:sp>
    </p:spTree>
    <p:extLst>
      <p:ext uri="{BB962C8B-B14F-4D97-AF65-F5344CB8AC3E}">
        <p14:creationId xmlns:p14="http://schemas.microsoft.com/office/powerpoint/2010/main" val="901208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kÃ¸benhavns universitet grand solution"/>
          <p:cNvPicPr>
            <a:picLocks noChangeAspect="1" noChangeArrowheads="1"/>
          </p:cNvPicPr>
          <p:nvPr/>
        </p:nvPicPr>
        <p:blipFill rotWithShape="1">
          <a:blip r:embed="rId2">
            <a:extLst>
              <a:ext uri="{28A0092B-C50C-407E-A947-70E740481C1C}">
                <a14:useLocalDpi xmlns:a14="http://schemas.microsoft.com/office/drawing/2010/main" val="0"/>
              </a:ext>
            </a:extLst>
          </a:blip>
          <a:srcRect r="4521"/>
          <a:stretch/>
        </p:blipFill>
        <p:spPr bwMode="auto">
          <a:xfrm>
            <a:off x="7019413" y="2343106"/>
            <a:ext cx="4573147" cy="314702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9</a:t>
            </a:fld>
            <a:endParaRPr lang="da-DK" dirty="0"/>
          </a:p>
        </p:txBody>
      </p:sp>
      <p:sp>
        <p:nvSpPr>
          <p:cNvPr id="7" name="Pladsholder til indhold 4"/>
          <p:cNvSpPr>
            <a:spLocks noGrp="1"/>
          </p:cNvSpPr>
          <p:nvPr>
            <p:ph sz="quarter" idx="14"/>
          </p:nvPr>
        </p:nvSpPr>
        <p:spPr>
          <a:xfrm>
            <a:off x="811213" y="2021901"/>
            <a:ext cx="5493586" cy="3470818"/>
          </a:xfrm>
        </p:spPr>
        <p:txBody>
          <a:bodyPr/>
          <a:lstStyle/>
          <a:p>
            <a:pPr>
              <a:spcBef>
                <a:spcPts val="200"/>
              </a:spcBef>
              <a:buClr>
                <a:schemeClr val="bg1"/>
              </a:buClr>
              <a:buSzPct val="100000"/>
              <a:defRPr/>
            </a:pPr>
            <a:r>
              <a:rPr lang="da-DK" dirty="0"/>
              <a:t>L</a:t>
            </a:r>
            <a:r>
              <a:rPr lang="da-DK" dirty="0" smtClean="0"/>
              <a:t>ong-term </a:t>
            </a:r>
            <a:r>
              <a:rPr lang="da-DK" dirty="0" err="1" smtClean="0"/>
              <a:t>perspectives</a:t>
            </a:r>
            <a:endParaRPr lang="da-DK" dirty="0" smtClean="0"/>
          </a:p>
          <a:p>
            <a:pPr>
              <a:spcBef>
                <a:spcPts val="200"/>
              </a:spcBef>
              <a:buClr>
                <a:schemeClr val="bg1"/>
              </a:buClr>
              <a:buSzPct val="100000"/>
              <a:defRPr/>
            </a:pPr>
            <a:endParaRPr lang="da-DK" dirty="0"/>
          </a:p>
          <a:p>
            <a:pPr>
              <a:spcBef>
                <a:spcPts val="200"/>
              </a:spcBef>
              <a:buClr>
                <a:schemeClr val="bg1"/>
              </a:buClr>
              <a:buSzPct val="100000"/>
              <a:defRPr/>
            </a:pPr>
            <a:r>
              <a:rPr lang="da-DK" kern="0" dirty="0" smtClean="0"/>
              <a:t>Any location in the innovation </a:t>
            </a:r>
            <a:r>
              <a:rPr lang="da-DK" kern="0" dirty="0" err="1"/>
              <a:t>value</a:t>
            </a:r>
            <a:r>
              <a:rPr lang="da-DK" kern="0" dirty="0"/>
              <a:t> </a:t>
            </a:r>
            <a:r>
              <a:rPr lang="da-DK" kern="0" dirty="0" err="1" smtClean="0"/>
              <a:t>chain</a:t>
            </a:r>
            <a:r>
              <a:rPr lang="da-DK" kern="0" dirty="0" smtClean="0"/>
              <a:t>, from TRL 1-2 and up</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smtClean="0"/>
              <a:t>The right partners in the </a:t>
            </a:r>
            <a:r>
              <a:rPr lang="da-DK" kern="0" dirty="0" err="1" smtClean="0"/>
              <a:t>best</a:t>
            </a:r>
            <a:r>
              <a:rPr lang="da-DK" kern="0" dirty="0" smtClean="0"/>
              <a:t> team</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err="1" smtClean="0"/>
              <a:t>Larger</a:t>
            </a:r>
            <a:r>
              <a:rPr lang="da-DK" kern="0" dirty="0" smtClean="0"/>
              <a:t> </a:t>
            </a:r>
            <a:r>
              <a:rPr lang="da-DK" kern="0" dirty="0" err="1" smtClean="0"/>
              <a:t>investments</a:t>
            </a:r>
            <a:r>
              <a:rPr lang="da-DK" kern="0" dirty="0" smtClean="0"/>
              <a:t> – </a:t>
            </a:r>
            <a:r>
              <a:rPr lang="da-DK" kern="0" dirty="0" err="1" smtClean="0"/>
              <a:t>typically</a:t>
            </a:r>
            <a:r>
              <a:rPr lang="da-DK" kern="0" dirty="0" smtClean="0"/>
              <a:t> 0.5 – 6m Euro</a:t>
            </a:r>
          </a:p>
          <a:p>
            <a:pPr marL="206355" lvl="0" indent="-206355" defTabSz="1088393">
              <a:spcBef>
                <a:spcPts val="200"/>
              </a:spcBef>
              <a:buClr>
                <a:prstClr val="white"/>
              </a:buClr>
              <a:buSzPct val="100000"/>
              <a:defRPr/>
            </a:pPr>
            <a:endParaRPr lang="da-DK" kern="0" dirty="0" smtClean="0">
              <a:solidFill>
                <a:prstClr val="white"/>
              </a:solidFill>
            </a:endParaRPr>
          </a:p>
          <a:p>
            <a:pPr defTabSz="1088393">
              <a:spcBef>
                <a:spcPts val="200"/>
              </a:spcBef>
              <a:buClr>
                <a:prstClr val="white"/>
              </a:buClr>
              <a:buSzPct val="100000"/>
              <a:defRPr/>
            </a:pPr>
            <a:r>
              <a:rPr lang="da-DK" kern="0" dirty="0" err="1" smtClean="0">
                <a:solidFill>
                  <a:prstClr val="white"/>
                </a:solidFill>
              </a:rPr>
              <a:t>Ambitious</a:t>
            </a:r>
            <a:r>
              <a:rPr lang="da-DK" kern="0" dirty="0" smtClean="0">
                <a:solidFill>
                  <a:prstClr val="white"/>
                </a:solidFill>
              </a:rPr>
              <a:t>, </a:t>
            </a:r>
            <a:r>
              <a:rPr lang="da-DK" kern="0" dirty="0" err="1" smtClean="0">
                <a:solidFill>
                  <a:prstClr val="white"/>
                </a:solidFill>
              </a:rPr>
              <a:t>articulated</a:t>
            </a:r>
            <a:r>
              <a:rPr lang="da-DK" kern="0" dirty="0" smtClean="0">
                <a:solidFill>
                  <a:prstClr val="white"/>
                </a:solidFill>
              </a:rPr>
              <a:t> </a:t>
            </a:r>
            <a:r>
              <a:rPr lang="da-DK" kern="0" dirty="0" err="1" smtClean="0">
                <a:solidFill>
                  <a:prstClr val="white"/>
                </a:solidFill>
              </a:rPr>
              <a:t>risks</a:t>
            </a:r>
            <a:r>
              <a:rPr lang="da-DK" kern="0" dirty="0" smtClean="0">
                <a:solidFill>
                  <a:prstClr val="white"/>
                </a:solidFill>
              </a:rPr>
              <a:t> - and </a:t>
            </a:r>
            <a:r>
              <a:rPr lang="da-DK" kern="0" dirty="0" err="1" smtClean="0">
                <a:solidFill>
                  <a:prstClr val="white"/>
                </a:solidFill>
              </a:rPr>
              <a:t>makes</a:t>
            </a:r>
            <a:r>
              <a:rPr lang="da-DK" kern="0" dirty="0" smtClean="0">
                <a:solidFill>
                  <a:prstClr val="white"/>
                </a:solidFill>
              </a:rPr>
              <a:t> a real difference</a:t>
            </a:r>
            <a:endParaRPr lang="da-DK" kern="0" dirty="0">
              <a:solidFill>
                <a:prstClr val="white"/>
              </a:solidFill>
            </a:endParaRPr>
          </a:p>
          <a:p>
            <a:pPr>
              <a:spcBef>
                <a:spcPts val="200"/>
              </a:spcBef>
              <a:buClr>
                <a:schemeClr val="bg1"/>
              </a:buClr>
              <a:buSzPct val="100000"/>
              <a:defRPr/>
            </a:pPr>
            <a:endParaRPr lang="da-DK" kern="0" dirty="0"/>
          </a:p>
        </p:txBody>
      </p:sp>
      <p:sp>
        <p:nvSpPr>
          <p:cNvPr id="8" name="Rektangel 7"/>
          <p:cNvSpPr/>
          <p:nvPr/>
        </p:nvSpPr>
        <p:spPr>
          <a:xfrm>
            <a:off x="6426986" y="2141305"/>
            <a:ext cx="5656847" cy="708912"/>
          </a:xfrm>
          <a:prstGeom prst="rect">
            <a:avLst/>
          </a:prstGeom>
        </p:spPr>
        <p:txBody>
          <a:bodyPr wrap="square">
            <a:spAutoFit/>
          </a:bodyPr>
          <a:lstStyle/>
          <a:p>
            <a:pPr lvl="0" defTabSz="1088393">
              <a:lnSpc>
                <a:spcPct val="96000"/>
              </a:lnSpc>
              <a:spcBef>
                <a:spcPts val="200"/>
              </a:spcBef>
              <a:buClr>
                <a:prstClr val="white"/>
              </a:buClr>
              <a:buSzPct val="100000"/>
              <a:defRPr/>
            </a:pPr>
            <a:endParaRPr lang="en-GB" sz="2000" b="1" kern="0" dirty="0">
              <a:solidFill>
                <a:prstClr val="white"/>
              </a:solidFill>
              <a:ea typeface="Verdana" pitchFamily="34" charset="0"/>
              <a:cs typeface="Verdana" pitchFamily="34" charset="0"/>
            </a:endParaRPr>
          </a:p>
          <a:p>
            <a:pPr marL="206355" lvl="0" indent="-206355" defTabSz="1088393">
              <a:lnSpc>
                <a:spcPct val="96000"/>
              </a:lnSpc>
              <a:spcBef>
                <a:spcPts val="200"/>
              </a:spcBef>
              <a:buClr>
                <a:srgbClr val="1E4148"/>
              </a:buClr>
              <a:buSzPct val="100000"/>
              <a:buFont typeface="Arial" panose="020B0604020202020204" pitchFamily="34" charset="0"/>
              <a:buChar char="•"/>
              <a:defRPr/>
            </a:pPr>
            <a:endParaRPr lang="da-DK" sz="2000" kern="0" dirty="0">
              <a:solidFill>
                <a:prstClr val="white"/>
              </a:solidFill>
              <a:latin typeface="Verdana" pitchFamily="34" charset="0"/>
            </a:endParaRPr>
          </a:p>
        </p:txBody>
      </p:sp>
      <p:sp>
        <p:nvSpPr>
          <p:cNvPr id="10" name="Undertitel 17"/>
          <p:cNvSpPr txBox="1">
            <a:spLocks/>
          </p:cNvSpPr>
          <p:nvPr/>
        </p:nvSpPr>
        <p:spPr>
          <a:xfrm>
            <a:off x="793771" y="825029"/>
            <a:ext cx="10612438" cy="409911"/>
          </a:xfrm>
          <a:prstGeom prst="rect">
            <a:avLst/>
          </a:prstGeom>
        </p:spPr>
        <p:txBody>
          <a:bodyPr vert="horz" lIns="0" tIns="0" rIns="0" bIns="0" rtlCol="0">
            <a:noAutofit/>
          </a:bodyPr>
          <a:lstStyle>
            <a:lvl1pPr marL="0" indent="0" algn="l" defTabSz="1086008" rtl="0" eaLnBrk="1" latinLnBrk="0" hangingPunct="1">
              <a:lnSpc>
                <a:spcPct val="96000"/>
              </a:lnSpc>
              <a:spcBef>
                <a:spcPts val="0"/>
              </a:spcBef>
              <a:buFont typeface="Arial" panose="020B0604020202020204" pitchFamily="34" charset="0"/>
              <a:buNone/>
              <a:defRPr sz="2200" b="1" kern="1200">
                <a:solidFill>
                  <a:schemeClr val="tx2"/>
                </a:solidFill>
                <a:latin typeface="+mn-lt"/>
                <a:ea typeface="+mn-ea"/>
                <a:cs typeface="+mn-cs"/>
              </a:defRPr>
            </a:lvl1pPr>
            <a:lvl2pPr marL="542821" indent="0" algn="ctr" defTabSz="1086008" rtl="0" eaLnBrk="1" latinLnBrk="0" hangingPunct="1">
              <a:lnSpc>
                <a:spcPct val="106000"/>
              </a:lnSpc>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1085684" indent="0" algn="ctr" defTabSz="1086008" rtl="0" eaLnBrk="1" latinLnBrk="0" hangingPunct="1">
              <a:lnSpc>
                <a:spcPct val="120000"/>
              </a:lnSpc>
              <a:spcBef>
                <a:spcPts val="0"/>
              </a:spcBef>
              <a:buFont typeface="Arial" panose="020B0604020202020204" pitchFamily="34" charset="0"/>
              <a:buNone/>
              <a:defRPr sz="1600" kern="1200">
                <a:solidFill>
                  <a:schemeClr val="tx1">
                    <a:tint val="75000"/>
                  </a:schemeClr>
                </a:solidFill>
                <a:latin typeface="+mn-lt"/>
                <a:ea typeface="+mn-ea"/>
                <a:cs typeface="+mn-cs"/>
              </a:defRPr>
            </a:lvl3pPr>
            <a:lvl4pPr marL="1628513" indent="0" algn="ctr" defTabSz="1086008" rtl="0" eaLnBrk="1" latinLnBrk="0" hangingPunct="1">
              <a:spcBef>
                <a:spcPts val="0"/>
              </a:spcBef>
              <a:buFont typeface="Arial" panose="020B0604020202020204" pitchFamily="34" charset="0"/>
              <a:buNone/>
              <a:defRPr sz="1400" kern="1200">
                <a:solidFill>
                  <a:schemeClr val="tx1">
                    <a:tint val="75000"/>
                  </a:schemeClr>
                </a:solidFill>
                <a:latin typeface="+mn-lt"/>
                <a:ea typeface="+mn-ea"/>
                <a:cs typeface="+mn-cs"/>
              </a:defRPr>
            </a:lvl4pPr>
            <a:lvl5pPr marL="2171349"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5pPr>
            <a:lvl6pPr marL="271419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6pPr>
            <a:lvl7pPr marL="325702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7pPr>
            <a:lvl8pPr marL="3799861"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8pPr>
            <a:lvl9pPr marL="4342697"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9pPr>
          </a:lstStyle>
          <a:p>
            <a:r>
              <a:rPr lang="da-DK" dirty="0" err="1" smtClean="0"/>
              <a:t>Ambitious</a:t>
            </a:r>
            <a:r>
              <a:rPr lang="da-DK" dirty="0" smtClean="0"/>
              <a:t>, </a:t>
            </a:r>
            <a:r>
              <a:rPr lang="da-DK" dirty="0" err="1" smtClean="0"/>
              <a:t>value</a:t>
            </a:r>
            <a:r>
              <a:rPr lang="da-DK" dirty="0" smtClean="0"/>
              <a:t> </a:t>
            </a:r>
            <a:r>
              <a:rPr lang="da-DK" dirty="0" err="1" smtClean="0"/>
              <a:t>creation</a:t>
            </a:r>
            <a:r>
              <a:rPr lang="da-DK" dirty="0" smtClean="0"/>
              <a:t>, </a:t>
            </a:r>
            <a:r>
              <a:rPr lang="da-DK" dirty="0" err="1" smtClean="0"/>
              <a:t>best</a:t>
            </a:r>
            <a:r>
              <a:rPr lang="da-DK" dirty="0" smtClean="0"/>
              <a:t> team</a:t>
            </a:r>
            <a:endParaRPr lang="da-DK" dirty="0"/>
          </a:p>
        </p:txBody>
      </p:sp>
    </p:spTree>
    <p:extLst>
      <p:ext uri="{BB962C8B-B14F-4D97-AF65-F5344CB8AC3E}">
        <p14:creationId xmlns:p14="http://schemas.microsoft.com/office/powerpoint/2010/main" val="41339793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NEWSLIDENUMBER" val="False"/>
  <p:tag name="PREVIOUSNAME" val="C:\Users\Anders Hvelplund\Nomadesk\DMF104-Innovationsfonden\10. Presentations\150129 bestyrelsesmøde\Strategidokument\Innovationsfondens strategi_TIL PRÆSENTATION.pptx"/>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NAME" val="Moon"/>
</p:tagLst>
</file>

<file path=ppt/tags/tag65.xml><?xml version="1.0" encoding="utf-8"?>
<p:tagLst xmlns:a="http://schemas.openxmlformats.org/drawingml/2006/main" xmlns:r="http://schemas.openxmlformats.org/officeDocument/2006/relationships" xmlns:p="http://schemas.openxmlformats.org/presentationml/2006/main">
  <p:tag name="NAME" val="Moon"/>
</p:tagLst>
</file>

<file path=ppt/tags/tag66.xml><?xml version="1.0" encoding="utf-8"?>
<p:tagLst xmlns:a="http://schemas.openxmlformats.org/drawingml/2006/main" xmlns:r="http://schemas.openxmlformats.org/officeDocument/2006/relationships" xmlns:p="http://schemas.openxmlformats.org/presentationml/2006/main">
  <p:tag name="NAME" val="Moon"/>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7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7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
</p:tagLst>
</file>

<file path=ppt/tags/tag82.xml><?xml version="1.0" encoding="utf-8"?>
<p:tagLst xmlns:a="http://schemas.openxmlformats.org/drawingml/2006/main" xmlns:r="http://schemas.openxmlformats.org/officeDocument/2006/relationships" xmlns:p="http://schemas.openxmlformats.org/presentationml/2006/main">
  <p:tag name="NAME" val="Moon"/>
</p:tagLst>
</file>

<file path=ppt/tags/tag83.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0.xml><?xml version="1.0" encoding="utf-8"?>
<a:theme xmlns:a="http://schemas.openxmlformats.org/drawingml/2006/main" name="6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1.xml><?xml version="1.0" encoding="utf-8"?>
<a:theme xmlns:a="http://schemas.openxmlformats.org/drawingml/2006/main" name="7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2.xml><?xml version="1.0" encoding="utf-8"?>
<a:theme xmlns:a="http://schemas.openxmlformats.org/drawingml/2006/main" name="8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3.xml><?xml version="1.0" encoding="utf-8"?>
<a:theme xmlns:a="http://schemas.openxmlformats.org/drawingml/2006/main" name="6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6.xml><?xml version="1.0" encoding="utf-8"?>
<a:theme xmlns:a="http://schemas.openxmlformats.org/drawingml/2006/main" name="1_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7.xml><?xml version="1.0" encoding="utf-8"?>
<a:theme xmlns:a="http://schemas.openxmlformats.org/drawingml/2006/main" name="2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9.xml><?xml version="1.0" encoding="utf-8"?>
<a:theme xmlns:a="http://schemas.openxmlformats.org/drawingml/2006/main" name="2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xml><?xml version="1.0" encoding="utf-8"?>
<a:theme xmlns:a="http://schemas.openxmlformats.org/drawingml/2006/main" name="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0.xml><?xml version="1.0" encoding="utf-8"?>
<a:theme xmlns:a="http://schemas.openxmlformats.org/drawingml/2006/main" name="9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1.xml><?xml version="1.0" encoding="utf-8"?>
<a:theme xmlns:a="http://schemas.openxmlformats.org/drawingml/2006/main" name="10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2.xml><?xml version="1.0" encoding="utf-8"?>
<a:theme xmlns:a="http://schemas.openxmlformats.org/drawingml/2006/main" name="2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3.xml><?xml version="1.0" encoding="utf-8"?>
<a:theme xmlns:a="http://schemas.openxmlformats.org/drawingml/2006/main" name="1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F_CF_DMF106">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6.xml><?xml version="1.0" encoding="utf-8"?>
<a:theme xmlns:a="http://schemas.openxmlformats.org/drawingml/2006/main" name="1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8.xml><?xml version="1.0" encoding="utf-8"?>
<a:theme xmlns:a="http://schemas.openxmlformats.org/drawingml/2006/main" name="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9.xml><?xml version="1.0" encoding="utf-8"?>
<a:theme xmlns:a="http://schemas.openxmlformats.org/drawingml/2006/main" name="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Innovationsfonden_DK</Template>
  <TotalTime>0</TotalTime>
  <Words>1388</Words>
  <Application>Microsoft Office PowerPoint</Application>
  <PresentationFormat>Brugerdefineret</PresentationFormat>
  <Paragraphs>489</Paragraphs>
  <Slides>33</Slides>
  <Notes>14</Notes>
  <HiddenSlides>0</HiddenSlides>
  <MMClips>0</MMClips>
  <ScaleCrop>false</ScaleCrop>
  <HeadingPairs>
    <vt:vector size="8" baseType="variant">
      <vt:variant>
        <vt:lpstr>Benyttede skrifttyper</vt:lpstr>
      </vt:variant>
      <vt:variant>
        <vt:i4>9</vt:i4>
      </vt:variant>
      <vt:variant>
        <vt:lpstr>Tema</vt:lpstr>
      </vt:variant>
      <vt:variant>
        <vt:i4>23</vt:i4>
      </vt:variant>
      <vt:variant>
        <vt:lpstr>Integrerede OLE-servere</vt:lpstr>
      </vt:variant>
      <vt:variant>
        <vt:i4>1</vt:i4>
      </vt:variant>
      <vt:variant>
        <vt:lpstr>Slidetitler</vt:lpstr>
      </vt:variant>
      <vt:variant>
        <vt:i4>33</vt:i4>
      </vt:variant>
    </vt:vector>
  </HeadingPairs>
  <TitlesOfParts>
    <vt:vector size="66" baseType="lpstr">
      <vt:lpstr>Arial</vt:lpstr>
      <vt:lpstr>Calibri</vt:lpstr>
      <vt:lpstr>Courier New</vt:lpstr>
      <vt:lpstr>HelveticaNeueLT Std Lt Cn</vt:lpstr>
      <vt:lpstr>inherit</vt:lpstr>
      <vt:lpstr>Times New Roman</vt:lpstr>
      <vt:lpstr>Ubuntu</vt:lpstr>
      <vt:lpstr>Verdana</vt:lpstr>
      <vt:lpstr>Wingdings</vt:lpstr>
      <vt:lpstr>Innovationsfonden</vt:lpstr>
      <vt:lpstr>1_Innovationsfonden</vt:lpstr>
      <vt:lpstr>IF_CF_DMF106</vt:lpstr>
      <vt:lpstr>141001 new template</vt:lpstr>
      <vt:lpstr>2_Innovationsfonden</vt:lpstr>
      <vt:lpstr>1_141001 new template</vt:lpstr>
      <vt:lpstr>3_Innovationsfonden</vt:lpstr>
      <vt:lpstr>4_Innovationsfonden</vt:lpstr>
      <vt:lpstr>5_Innovationsfonden</vt:lpstr>
      <vt:lpstr>6_Innovationsfonden</vt:lpstr>
      <vt:lpstr>7_Innovationsfonden</vt:lpstr>
      <vt:lpstr>8_Innovationsfonden</vt:lpstr>
      <vt:lpstr>6_141001 new template</vt:lpstr>
      <vt:lpstr>7_141001 new template</vt:lpstr>
      <vt:lpstr>Innovationsfonden_DK</vt:lpstr>
      <vt:lpstr>1_Innovationsfonden_DK</vt:lpstr>
      <vt:lpstr>2_141001 new template</vt:lpstr>
      <vt:lpstr>24_Innovationsfonden</vt:lpstr>
      <vt:lpstr>21_Innovationsfonden</vt:lpstr>
      <vt:lpstr>9_Innovationsfonden</vt:lpstr>
      <vt:lpstr>10_Innovationsfonden</vt:lpstr>
      <vt:lpstr>25_Innovationsfonden</vt:lpstr>
      <vt:lpstr>11_Innovationsfonden</vt:lpstr>
      <vt:lpstr>think-cell Slide</vt:lpstr>
      <vt:lpstr>PowerPoint-præsentation</vt:lpstr>
      <vt:lpstr>From science to value</vt:lpstr>
      <vt:lpstr>IFD Regional model – Aarhus as headquarter</vt:lpstr>
      <vt:lpstr>PowerPoint-præsentation</vt:lpstr>
      <vt:lpstr>Three entries</vt:lpstr>
      <vt:lpstr>PowerPoint-præsentation</vt:lpstr>
      <vt:lpstr>IFD also invests in groundbreaking research </vt:lpstr>
      <vt:lpstr>PowerPoint-præsentation</vt:lpstr>
      <vt:lpstr>Grand Solutions</vt:lpstr>
      <vt:lpstr>Grand Solutions</vt:lpstr>
      <vt:lpstr>Grand Solutions 2019 + DKK 700m Pending fiscal law approval</vt:lpstr>
      <vt:lpstr>The Grand Solutions plan - 2019 </vt:lpstr>
      <vt:lpstr>Grand Solutions 2019 - Application scheme  Basically the same as last year</vt:lpstr>
      <vt:lpstr>Grand Solutions 2019 –  Q – as in Quality</vt:lpstr>
      <vt:lpstr>Grand Solutions 2019 –  V – as in Value Creation</vt:lpstr>
      <vt:lpstr>Grand Solutions 2019 –  E – as in Efficiency</vt:lpstr>
      <vt:lpstr>Grand Solutions 2019 –  I – as in Implementation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InnoBooster – activity from Central Denmark Region</vt:lpstr>
      <vt:lpstr> Platforms for international programmes</vt:lpstr>
      <vt:lpstr>IFD budget: DKK 150-175m</vt:lpstr>
      <vt:lpstr>PowerPoint-præsentation</vt:lpstr>
      <vt:lpstr>PowerPoint-præsentation</vt:lpstr>
      <vt:lpstr>PowerPoint-præsentation</vt:lpstr>
      <vt:lpstr>PowerPoint-præsentation</vt:lpstr>
      <vt:lpstr>innovationsfonden.dk  Newsletter: innovationsfonden.dk/nyhedsbreve  Slides of today: innovationsfonden.dk/fonden2019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2015-01-26T08:07:22Z</dcterms:created>
  <dcterms:modified xsi:type="dcterms:W3CDTF">2018-11-29T20:41:33Z</dcterms:modified>
</cp:coreProperties>
</file>